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60" r:id="rId4"/>
    <p:sldId id="278" r:id="rId5"/>
    <p:sldId id="279" r:id="rId6"/>
    <p:sldId id="317" r:id="rId7"/>
    <p:sldId id="318" r:id="rId8"/>
    <p:sldId id="319" r:id="rId9"/>
    <p:sldId id="320" r:id="rId10"/>
    <p:sldId id="265" r:id="rId11"/>
    <p:sldId id="353" r:id="rId12"/>
    <p:sldId id="261" r:id="rId13"/>
    <p:sldId id="342" r:id="rId14"/>
    <p:sldId id="341" r:id="rId15"/>
    <p:sldId id="343" r:id="rId16"/>
    <p:sldId id="354" r:id="rId17"/>
    <p:sldId id="269" r:id="rId18"/>
    <p:sldId id="262" r:id="rId19"/>
    <p:sldId id="350" r:id="rId20"/>
    <p:sldId id="273" r:id="rId21"/>
    <p:sldId id="321" r:id="rId22"/>
    <p:sldId id="360" r:id="rId23"/>
    <p:sldId id="361" r:id="rId24"/>
    <p:sldId id="362" r:id="rId25"/>
    <p:sldId id="363" r:id="rId26"/>
    <p:sldId id="358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55" r:id="rId36"/>
    <p:sldId id="356" r:id="rId37"/>
    <p:sldId id="364" r:id="rId38"/>
    <p:sldId id="293" r:id="rId39"/>
  </p:sldIdLst>
  <p:sldSz cx="18288000" cy="10287000"/>
  <p:notesSz cx="6858000" cy="9144000"/>
  <p:embeddedFontLst>
    <p:embeddedFont>
      <p:font typeface="Heebo" pitchFamily="2" charset="-79"/>
      <p:regular r:id=""/>
      <p:bold r:id=""/>
    </p:embeddedFont>
    <p:embeddedFont>
      <p:font typeface="Myriad Pro" panose="020B0503030403020204" pitchFamily="34" charset="0"/>
      <p:regular r:id=""/>
      <p:bold r:id=""/>
      <p:italic r:id=""/>
      <p:boldItalic r:id="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14D"/>
    <a:srgbClr val="037283"/>
    <a:srgbClr val="47BD95"/>
    <a:srgbClr val="3BC1C8"/>
    <a:srgbClr val="3BC1C7"/>
    <a:srgbClr val="0E1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798" autoAdjust="0"/>
    <p:restoredTop sz="94681" autoAdjust="0"/>
  </p:normalViewPr>
  <p:slideViewPr>
    <p:cSldViewPr>
      <p:cViewPr varScale="1">
        <p:scale>
          <a:sx n="63" d="100"/>
          <a:sy n="63" d="100"/>
        </p:scale>
        <p:origin x="200" y="6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597D6-395A-EC42-850F-ABFBDFF8ECA0}" type="datetimeFigureOut">
              <a:rPr lang="en-US" smtClean="0"/>
              <a:t>9/30/24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32C14-D002-AD49-9C2B-A60DBB6F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09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32C14-D002-AD49-9C2B-A60DBB6F6F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32C14-D002-AD49-9C2B-A60DBB6F6F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33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32C14-D002-AD49-9C2B-A60DBB6F6F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57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32C14-D002-AD49-9C2B-A60DBB6F6F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6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598482"/>
            <a:ext cx="18288000" cy="2689200"/>
            <a:chOff x="0" y="-1"/>
            <a:chExt cx="24384000" cy="35856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68000"/>
            </a:blip>
            <a:srcRect t="18251" b="18251"/>
            <a:stretch>
              <a:fillRect/>
            </a:stretch>
          </p:blipFill>
          <p:spPr>
            <a:xfrm>
              <a:off x="0" y="0"/>
              <a:ext cx="8043333" cy="358469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68000"/>
            </a:blip>
            <a:srcRect t="16616" b="16616"/>
            <a:stretch>
              <a:fillRect/>
            </a:stretch>
          </p:blipFill>
          <p:spPr>
            <a:xfrm>
              <a:off x="8170333" y="-1"/>
              <a:ext cx="8045377" cy="358560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68000"/>
            </a:blip>
            <a:srcRect t="16574" b="16574"/>
            <a:stretch>
              <a:fillRect/>
            </a:stretch>
          </p:blipFill>
          <p:spPr>
            <a:xfrm>
              <a:off x="16340667" y="0"/>
              <a:ext cx="8043333" cy="358469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024380" y="2607618"/>
            <a:ext cx="15008980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9600" dirty="0">
                <a:solidFill>
                  <a:srgbClr val="FFFFFF"/>
                </a:solidFill>
                <a:latin typeface="Myriad Pro" panose="020B0503030403020204" pitchFamily="34" charset="0"/>
                <a:cs typeface="Heebo" pitchFamily="2" charset="-79"/>
              </a:rPr>
              <a:t>Making Policy Work for People Doing the Work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4380" y="871678"/>
            <a:ext cx="3124144" cy="1200481"/>
          </a:xfrm>
          <a:prstGeom prst="rect">
            <a:avLst/>
          </a:prstGeom>
        </p:spPr>
      </p:pic>
      <p:pic>
        <p:nvPicPr>
          <p:cNvPr id="11" name="Picture 10" descr="A logo on a black background&#10;&#10;Description automatically generated">
            <a:extLst>
              <a:ext uri="{FF2B5EF4-FFF2-40B4-BE49-F238E27FC236}">
                <a16:creationId xmlns:a16="http://schemas.microsoft.com/office/drawing/2014/main" id="{206B833B-56F2-85E0-16D5-2EF0E784B8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79" y="411569"/>
            <a:ext cx="4556301" cy="2228912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984BF1D0-A012-36BE-1954-3E14990D63E7}"/>
              </a:ext>
            </a:extLst>
          </p:cNvPr>
          <p:cNvSpPr txBox="1"/>
          <p:nvPr/>
        </p:nvSpPr>
        <p:spPr>
          <a:xfrm>
            <a:off x="1134447" y="5761595"/>
            <a:ext cx="12200553" cy="1466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96"/>
              </a:lnSpc>
            </a:pPr>
            <a:r>
              <a:rPr lang="en-US" sz="4200" b="1" dirty="0">
                <a:solidFill>
                  <a:srgbClr val="FFFFFF"/>
                </a:solidFill>
                <a:latin typeface="Heebo" pitchFamily="2" charset="-79"/>
                <a:cs typeface="Heebo" pitchFamily="2" charset="-79"/>
              </a:rPr>
              <a:t>Abhilash Kantamneni, Director of Action Research</a:t>
            </a:r>
          </a:p>
          <a:p>
            <a:pPr>
              <a:lnSpc>
                <a:spcPts val="3696"/>
              </a:lnSpc>
            </a:pPr>
            <a:endParaRPr lang="en-US" sz="4200" dirty="0">
              <a:solidFill>
                <a:srgbClr val="FFFFFF"/>
              </a:solidFill>
              <a:latin typeface="Heebo" pitchFamily="2" charset="-79"/>
              <a:cs typeface="Heebo" pitchFamily="2" charset="-79"/>
            </a:endParaRPr>
          </a:p>
          <a:p>
            <a:pPr>
              <a:lnSpc>
                <a:spcPts val="3696"/>
              </a:lnSpc>
            </a:pPr>
            <a:r>
              <a:rPr lang="en-US" sz="4200" dirty="0">
                <a:solidFill>
                  <a:srgbClr val="FFFFFF"/>
                </a:solidFill>
                <a:latin typeface="Heebo" pitchFamily="2" charset="-79"/>
                <a:cs typeface="Heebo" pitchFamily="2" charset="-79"/>
              </a:rPr>
              <a:t>Aug 14,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r="9749" b="1925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6">
            <a:extLst>
              <a:ext uri="{FF2B5EF4-FFF2-40B4-BE49-F238E27FC236}">
                <a16:creationId xmlns:a16="http://schemas.microsoft.com/office/drawing/2014/main" id="{E4C13817-6EAC-0E74-CDB0-897AC96AF0A9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3702121" cy="322250"/>
          </a:xfrm>
          <a:solidFill>
            <a:schemeClr val="tx1">
              <a:alpha val="42000"/>
            </a:schemeClr>
          </a:solidFill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2F24D620-DB22-005F-B919-4DDC46F1206B}"/>
                </a:ext>
              </a:extLst>
            </p:cNvPr>
            <p:cNvSpPr/>
            <p:nvPr/>
          </p:nvSpPr>
          <p:spPr>
            <a:xfrm>
              <a:off x="0" y="0"/>
              <a:ext cx="3702121" cy="322250"/>
            </a:xfrm>
            <a:custGeom>
              <a:avLst/>
              <a:gdLst/>
              <a:ahLst/>
              <a:cxnLst/>
              <a:rect l="l" t="t" r="r" b="b"/>
              <a:pathLst>
                <a:path w="3702121" h="322250">
                  <a:moveTo>
                    <a:pt x="0" y="0"/>
                  </a:moveTo>
                  <a:lnTo>
                    <a:pt x="3702121" y="0"/>
                  </a:lnTo>
                  <a:lnTo>
                    <a:pt x="3702121" y="322250"/>
                  </a:lnTo>
                  <a:lnTo>
                    <a:pt x="0" y="32225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4257235"/>
            <a:ext cx="16230600" cy="890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7"/>
              </a:lnSpc>
            </a:pPr>
            <a:r>
              <a:rPr lang="en-US" sz="5886" spc="1094" dirty="0">
                <a:solidFill>
                  <a:srgbClr val="FFFFFF"/>
                </a:solidFill>
                <a:latin typeface="Myriad Pro" panose="020B0503030403020204" pitchFamily="34" charset="0"/>
              </a:rPr>
              <a:t>Do you believe in miracles?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2000" y="5448300"/>
            <a:ext cx="16230600" cy="60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5"/>
              </a:lnSpc>
            </a:pPr>
            <a:r>
              <a:rPr lang="en-US" sz="4047" spc="218" dirty="0">
                <a:solidFill>
                  <a:srgbClr val="FFFFFF"/>
                </a:solidFill>
                <a:latin typeface="Myriad Pro" panose="020B0503030403020204" pitchFamily="34" charset="0"/>
              </a:rPr>
              <a:t>(I do!)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44000" y="1042987"/>
            <a:ext cx="7514116" cy="7302601"/>
            <a:chOff x="0" y="19049"/>
            <a:chExt cx="10018821" cy="9736801"/>
          </a:xfrm>
        </p:grpSpPr>
        <p:sp>
          <p:nvSpPr>
            <p:cNvPr id="5" name="TextBox 5"/>
            <p:cNvSpPr txBox="1"/>
            <p:nvPr/>
          </p:nvSpPr>
          <p:spPr>
            <a:xfrm>
              <a:off x="0" y="19049"/>
              <a:ext cx="9989793" cy="353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For decarb to scale, “miracles”</a:t>
              </a:r>
            </a:p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must be…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9028" y="5036865"/>
              <a:ext cx="9989793" cy="4718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Mundane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Repeatable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 err="1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Reproducable</a:t>
              </a:r>
              <a:endParaRPr lang="en-US" sz="4000" spc="184" dirty="0">
                <a:solidFill>
                  <a:srgbClr val="FFFFFF"/>
                </a:solidFill>
                <a:latin typeface="Heebo" pitchFamily="2" charset="-79"/>
                <a:cs typeface="Heebo" pitchFamily="2" charset="-79"/>
              </a:endParaRP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 err="1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Scaleable</a:t>
              </a:r>
              <a:endParaRPr lang="en-US" sz="4000" spc="184" dirty="0">
                <a:solidFill>
                  <a:srgbClr val="FFFFFF"/>
                </a:solidFill>
                <a:latin typeface="Heebo" pitchFamily="2" charset="-79"/>
                <a:cs typeface="Heebo" pitchFamily="2" charset="-79"/>
              </a:endParaRP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endParaRPr lang="en-US" sz="4000" spc="184" dirty="0">
                <a:solidFill>
                  <a:srgbClr val="FFFFFF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pic>
        <p:nvPicPr>
          <p:cNvPr id="10" name="Picture 9" descr="A person working on a air conditioner&#10;&#10;Description automatically generated">
            <a:extLst>
              <a:ext uri="{FF2B5EF4-FFF2-40B4-BE49-F238E27FC236}">
                <a16:creationId xmlns:a16="http://schemas.microsoft.com/office/drawing/2014/main" id="{F3C4CE98-6096-4F7C-BE25-54CA9E3FA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1"/>
          <a:stretch/>
        </p:blipFill>
        <p:spPr>
          <a:xfrm>
            <a:off x="28796" y="38100"/>
            <a:ext cx="8429404" cy="1026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77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3392" r="1021" b="131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9D050C-AC13-6F35-E49D-7E28256FB446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3702121" cy="322250"/>
          </a:xfrm>
          <a:solidFill>
            <a:schemeClr val="tx1">
              <a:alpha val="42000"/>
            </a:schemeClr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26760B0-680F-44E7-6EE5-5E5EB1EB1877}"/>
                </a:ext>
              </a:extLst>
            </p:cNvPr>
            <p:cNvSpPr/>
            <p:nvPr/>
          </p:nvSpPr>
          <p:spPr>
            <a:xfrm>
              <a:off x="0" y="0"/>
              <a:ext cx="3702121" cy="322250"/>
            </a:xfrm>
            <a:custGeom>
              <a:avLst/>
              <a:gdLst/>
              <a:ahLst/>
              <a:cxnLst/>
              <a:rect l="l" t="t" r="r" b="b"/>
              <a:pathLst>
                <a:path w="3702121" h="322250">
                  <a:moveTo>
                    <a:pt x="0" y="0"/>
                  </a:moveTo>
                  <a:lnTo>
                    <a:pt x="3702121" y="0"/>
                  </a:lnTo>
                  <a:lnTo>
                    <a:pt x="3702121" y="322250"/>
                  </a:lnTo>
                  <a:lnTo>
                    <a:pt x="0" y="32225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3F42AD5B-70B6-7C01-242E-86E32B38B27E}"/>
              </a:ext>
            </a:extLst>
          </p:cNvPr>
          <p:cNvSpPr txBox="1"/>
          <p:nvPr/>
        </p:nvSpPr>
        <p:spPr>
          <a:xfrm>
            <a:off x="1028700" y="3906859"/>
            <a:ext cx="16230600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7"/>
              </a:lnSpc>
            </a:pPr>
            <a:r>
              <a:rPr lang="en-US" sz="5886" b="1" spc="1094" dirty="0">
                <a:solidFill>
                  <a:srgbClr val="FFFFFF"/>
                </a:solidFill>
                <a:latin typeface="Myriad Pro" panose="020B0503030403020204" pitchFamily="34" charset="0"/>
              </a:rPr>
              <a:t>Value creation on both </a:t>
            </a:r>
          </a:p>
          <a:p>
            <a:pPr algn="ctr">
              <a:lnSpc>
                <a:spcPts val="6887"/>
              </a:lnSpc>
            </a:pPr>
            <a:r>
              <a:rPr lang="en-US" sz="5886" b="1" spc="1094" dirty="0">
                <a:solidFill>
                  <a:srgbClr val="FFFFFF"/>
                </a:solidFill>
                <a:latin typeface="Myriad Pro" panose="020B0503030403020204" pitchFamily="34" charset="0"/>
              </a:rPr>
              <a:t>sides of kitchen table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20D5042-08FD-17A0-37BE-FBD392924A45}"/>
              </a:ext>
            </a:extLst>
          </p:cNvPr>
          <p:cNvSpPr txBox="1"/>
          <p:nvPr/>
        </p:nvSpPr>
        <p:spPr>
          <a:xfrm>
            <a:off x="1045633" y="5905500"/>
            <a:ext cx="1623060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5"/>
              </a:lnSpc>
            </a:pPr>
            <a:r>
              <a:rPr lang="en-US" sz="4047" spc="218" dirty="0">
                <a:solidFill>
                  <a:srgbClr val="FFFFFF"/>
                </a:solidFill>
                <a:latin typeface="Myriad Pro" panose="020B0503030403020204" pitchFamily="34" charset="0"/>
              </a:rPr>
              <a:t>What would such business models look like?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72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pic>
        <p:nvPicPr>
          <p:cNvPr id="2" name="Content Placeholder 5" descr="A diagram of a business model&#10;&#10;Description automatically generated">
            <a:extLst>
              <a:ext uri="{FF2B5EF4-FFF2-40B4-BE49-F238E27FC236}">
                <a16:creationId xmlns:a16="http://schemas.microsoft.com/office/drawing/2014/main" id="{35CA2A23-58F9-E141-3882-8F2583A817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657355" y="469016"/>
            <a:ext cx="12430245" cy="932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66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72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pic>
        <p:nvPicPr>
          <p:cNvPr id="7" name="Picture 6" descr="A diagram of a company's model&#10;&#10;Description automatically generated">
            <a:extLst>
              <a:ext uri="{FF2B5EF4-FFF2-40B4-BE49-F238E27FC236}">
                <a16:creationId xmlns:a16="http://schemas.microsoft.com/office/drawing/2014/main" id="{DA39DEF3-01E7-2D5C-404C-D4ECEA304A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1" b="11564"/>
          <a:stretch/>
        </p:blipFill>
        <p:spPr>
          <a:xfrm>
            <a:off x="969181" y="800100"/>
            <a:ext cx="15544800" cy="826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42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72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66955" y="1028700"/>
            <a:ext cx="7492345" cy="8029603"/>
            <a:chOff x="0" y="19049"/>
            <a:chExt cx="9989793" cy="10706137"/>
          </a:xfrm>
        </p:grpSpPr>
        <p:sp>
          <p:nvSpPr>
            <p:cNvPr id="3" name="TextBox 3"/>
            <p:cNvSpPr txBox="1"/>
            <p:nvPr/>
          </p:nvSpPr>
          <p:spPr>
            <a:xfrm>
              <a:off x="0" y="19049"/>
              <a:ext cx="9989793" cy="4719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Change is not spontaneous</a:t>
              </a:r>
            </a:p>
            <a:p>
              <a:pPr algn="l">
                <a:lnSpc>
                  <a:spcPts val="6887"/>
                </a:lnSpc>
              </a:pPr>
              <a:endParaRPr lang="en-US" sz="2000" spc="1094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Need to: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014221"/>
              <a:ext cx="9989793" cy="5710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(Re)invest resources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Navigate uncertainty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Reconfigure core functions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Scale operations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Normalize practices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pic>
        <p:nvPicPr>
          <p:cNvPr id="29" name="Content Placeholder 6" descr="A butterfly chrysalis from a pipe&#10;&#10;Description automatically generated">
            <a:extLst>
              <a:ext uri="{FF2B5EF4-FFF2-40B4-BE49-F238E27FC236}">
                <a16:creationId xmlns:a16="http://schemas.microsoft.com/office/drawing/2014/main" id="{5BDBAA93-7EE0-D50D-D977-2197E2C41D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2" r="4081"/>
          <a:stretch/>
        </p:blipFill>
        <p:spPr>
          <a:xfrm>
            <a:off x="0" y="0"/>
            <a:ext cx="8763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64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72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3381" y="1042987"/>
            <a:ext cx="16899719" cy="8278303"/>
            <a:chOff x="-993759" y="19049"/>
            <a:chExt cx="22532958" cy="11037734"/>
          </a:xfrm>
        </p:grpSpPr>
        <p:sp>
          <p:nvSpPr>
            <p:cNvPr id="3" name="TextBox 3"/>
            <p:cNvSpPr txBox="1"/>
            <p:nvPr/>
          </p:nvSpPr>
          <p:spPr>
            <a:xfrm>
              <a:off x="-457200" y="19049"/>
              <a:ext cx="21996399" cy="1179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68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86" b="0" i="0" u="none" strike="noStrike" kern="1200" cap="none" spc="109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Why business supports are important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993759" y="2473239"/>
              <a:ext cx="11892668" cy="85835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31800" marR="0" lvl="1" indent="0" algn="l" defTabSz="914400" rtl="0" eaLnBrk="1" fontAlgn="auto" latinLnBrk="0" hangingPunct="1">
                <a:lnSpc>
                  <a:spcPts val="55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ebo" pitchFamily="2" charset="-79"/>
                  <a:cs typeface="Heebo" pitchFamily="2" charset="-79"/>
                </a:rPr>
                <a:t>For decarbonizing Canadian homes: </a:t>
              </a:r>
              <a:endParaRPr kumimoji="0" lang="en-US" sz="4000" b="0" i="0" u="none" strike="noStrike" kern="1200" cap="none" spc="1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endParaRPr>
            </a:p>
            <a:p>
              <a:pPr marL="1003300" marR="0" lvl="1" indent="-571500" algn="l" defTabSz="914400" rtl="0" eaLnBrk="1" fontAlgn="auto" latinLnBrk="0" hangingPunct="1">
                <a:lnSpc>
                  <a:spcPts val="55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000" b="0" i="0" u="none" strike="noStrike" kern="1200" cap="none" spc="18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ebo" pitchFamily="2" charset="-79"/>
                  <a:cs typeface="Heebo" pitchFamily="2" charset="-79"/>
                </a:rPr>
                <a:t>Businesses themselves must drive market transformation towards beneficial decarbonization</a:t>
              </a:r>
            </a:p>
            <a:p>
              <a:pPr marL="1003300" marR="0" lvl="1" indent="-571500" algn="l" defTabSz="914400" rtl="0" eaLnBrk="1" fontAlgn="auto" latinLnBrk="0" hangingPunct="1">
                <a:lnSpc>
                  <a:spcPts val="55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000" b="0" i="0" u="none" strike="noStrike" kern="1200" cap="none" spc="18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ebo" pitchFamily="2" charset="-79"/>
                  <a:cs typeface="Heebo" pitchFamily="2" charset="-79"/>
                </a:rPr>
                <a:t>Maintain consumer confidence </a:t>
              </a:r>
            </a:p>
            <a:p>
              <a:pPr marL="1003300" marR="0" lvl="1" indent="-571500" algn="l" defTabSz="914400" rtl="0" eaLnBrk="1" fontAlgn="auto" latinLnBrk="0" hangingPunct="1">
                <a:lnSpc>
                  <a:spcPts val="55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000" b="0" i="0" u="none" strike="noStrike" kern="1200" cap="none" spc="18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ebo" pitchFamily="2" charset="-79"/>
                  <a:cs typeface="Heebo" pitchFamily="2" charset="-79"/>
                </a:rPr>
                <a:t>Scale the pace and depth of retrofits necessary to meet net-zero goals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31E2388F-B229-0A13-F6D2-4397D945A9EC}"/>
              </a:ext>
            </a:extLst>
          </p:cNvPr>
          <p:cNvSpPr txBox="1"/>
          <p:nvPr/>
        </p:nvSpPr>
        <p:spPr>
          <a:xfrm>
            <a:off x="9766955" y="2883630"/>
            <a:ext cx="7987645" cy="5693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00" marR="0" lvl="1" indent="0" algn="l" defTabSz="914400" rtl="0" eaLnBrk="1" fontAlgn="auto" latinLnBrk="0" hangingPunct="1">
              <a:lnSpc>
                <a:spcPts val="55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For Canada’s prosperity:</a:t>
            </a:r>
          </a:p>
          <a:p>
            <a:pPr marL="863600" marR="0" lvl="1" indent="-431800" algn="l" defTabSz="914400" rtl="0" eaLnBrk="1" fontAlgn="auto" latinLnBrk="0" hangingPunct="1">
              <a:lnSpc>
                <a:spcPts val="55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1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Good middle-class jobs</a:t>
            </a:r>
          </a:p>
          <a:p>
            <a:pPr marL="863600" marR="0" lvl="1" indent="-431800" algn="l" defTabSz="914400" rtl="0" eaLnBrk="1" fontAlgn="auto" latinLnBrk="0" hangingPunct="1">
              <a:lnSpc>
                <a:spcPts val="55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1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Wealth creation</a:t>
            </a:r>
          </a:p>
          <a:p>
            <a:pPr marL="863600" marR="0" lvl="1" indent="-431800" algn="l" defTabSz="914400" rtl="0" eaLnBrk="1" fontAlgn="auto" latinLnBrk="0" hangingPunct="1">
              <a:lnSpc>
                <a:spcPts val="55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1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Stable reliable careers with opportunities for growth</a:t>
            </a:r>
          </a:p>
          <a:p>
            <a:pPr marL="863600" marR="0" lvl="1" indent="-431800" algn="l" defTabSz="914400" rtl="0" eaLnBrk="1" fontAlgn="auto" latinLnBrk="0" hangingPunct="1">
              <a:lnSpc>
                <a:spcPts val="55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1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Pursue craftmanship and excellence</a:t>
            </a:r>
          </a:p>
          <a:p>
            <a:pPr marL="863600" marR="0" lvl="1" indent="-431800" algn="l" defTabSz="914400" rtl="0" eaLnBrk="1" fontAlgn="auto" latinLnBrk="0" hangingPunct="1">
              <a:lnSpc>
                <a:spcPts val="55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000" b="0" i="0" u="none" strike="noStrike" kern="1200" cap="none" spc="1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ebo" pitchFamily="2" charset="-79"/>
                <a:cs typeface="Heebo" pitchFamily="2" charset="-79"/>
              </a:rPr>
              <a:t>Small business leadership</a:t>
            </a:r>
          </a:p>
        </p:txBody>
      </p:sp>
    </p:spTree>
    <p:extLst>
      <p:ext uri="{BB962C8B-B14F-4D97-AF65-F5344CB8AC3E}">
        <p14:creationId xmlns:p14="http://schemas.microsoft.com/office/powerpoint/2010/main" val="2185253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3165" r="5571" b="1718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grpSp>
        <p:nvGrpSpPr>
          <p:cNvPr id="10" name="Group 6">
            <a:extLst>
              <a:ext uri="{FF2B5EF4-FFF2-40B4-BE49-F238E27FC236}">
                <a16:creationId xmlns:a16="http://schemas.microsoft.com/office/drawing/2014/main" id="{2235B2B5-7A9F-A894-CAD9-66BC5EDF280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3702121" cy="322250"/>
          </a:xfrm>
          <a:solidFill>
            <a:schemeClr val="tx1">
              <a:alpha val="42000"/>
            </a:schemeClr>
          </a:solidFill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246A2D3-5D47-D5CB-82DA-7275B7E75C9D}"/>
                </a:ext>
              </a:extLst>
            </p:cNvPr>
            <p:cNvSpPr/>
            <p:nvPr/>
          </p:nvSpPr>
          <p:spPr>
            <a:xfrm>
              <a:off x="0" y="0"/>
              <a:ext cx="3702121" cy="322250"/>
            </a:xfrm>
            <a:custGeom>
              <a:avLst/>
              <a:gdLst/>
              <a:ahLst/>
              <a:cxnLst/>
              <a:rect l="l" t="t" r="r" b="b"/>
              <a:pathLst>
                <a:path w="3702121" h="322250">
                  <a:moveTo>
                    <a:pt x="0" y="0"/>
                  </a:moveTo>
                  <a:lnTo>
                    <a:pt x="3702121" y="0"/>
                  </a:lnTo>
                  <a:lnTo>
                    <a:pt x="3702121" y="322250"/>
                  </a:lnTo>
                  <a:lnTo>
                    <a:pt x="0" y="32225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7D4B8DC6-E48B-1311-7EFC-4262C20A6A01}"/>
              </a:ext>
            </a:extLst>
          </p:cNvPr>
          <p:cNvSpPr txBox="1"/>
          <p:nvPr/>
        </p:nvSpPr>
        <p:spPr>
          <a:xfrm>
            <a:off x="1028700" y="3909530"/>
            <a:ext cx="16230600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7"/>
              </a:lnSpc>
            </a:pPr>
            <a:r>
              <a:rPr lang="en-US" sz="5886" b="1" spc="1094" dirty="0">
                <a:solidFill>
                  <a:srgbClr val="FFFFFF"/>
                </a:solidFill>
                <a:latin typeface="Myriad Pro" panose="020B0503030403020204" pitchFamily="34" charset="0"/>
              </a:rPr>
              <a:t>Turning “miracles” </a:t>
            </a:r>
          </a:p>
          <a:p>
            <a:pPr algn="ctr">
              <a:lnSpc>
                <a:spcPts val="6887"/>
              </a:lnSpc>
            </a:pPr>
            <a:r>
              <a:rPr lang="en-US" sz="5886" b="1" spc="1094" dirty="0">
                <a:solidFill>
                  <a:srgbClr val="FFFFFF"/>
                </a:solidFill>
                <a:latin typeface="Myriad Pro" panose="020B0503030403020204" pitchFamily="34" charset="0"/>
              </a:rPr>
              <a:t>into the mundane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6D769DF-A410-B747-9DCE-089E97BC0CC8}"/>
              </a:ext>
            </a:extLst>
          </p:cNvPr>
          <p:cNvSpPr txBox="1"/>
          <p:nvPr/>
        </p:nvSpPr>
        <p:spPr>
          <a:xfrm>
            <a:off x="1028700" y="6026950"/>
            <a:ext cx="1623060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5"/>
              </a:lnSpc>
            </a:pPr>
            <a:r>
              <a:rPr lang="en-US" sz="4047" spc="218" dirty="0">
                <a:solidFill>
                  <a:srgbClr val="FFFFFF"/>
                </a:solidFill>
                <a:latin typeface="Myriad Pro" panose="020B0503030403020204" pitchFamily="34" charset="0"/>
              </a:rPr>
              <a:t>How to design retrofit policy </a:t>
            </a:r>
            <a:r>
              <a:rPr lang="en-US" sz="4047" i="1" spc="218" dirty="0">
                <a:solidFill>
                  <a:srgbClr val="FFFFFF"/>
                </a:solidFill>
                <a:latin typeface="Myriad Pro" panose="020B0503030403020204" pitchFamily="34" charset="0"/>
              </a:rPr>
              <a:t>for </a:t>
            </a:r>
            <a:r>
              <a:rPr lang="en-US" sz="4047" spc="218" dirty="0">
                <a:solidFill>
                  <a:srgbClr val="FFFFFF"/>
                </a:solidFill>
                <a:latin typeface="Myriad Pro" panose="020B0503030403020204" pitchFamily="34" charset="0"/>
              </a:rPr>
              <a:t>people that do the work?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6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6292" y="1021331"/>
            <a:ext cx="16230600" cy="3551443"/>
            <a:chOff x="0" y="19051"/>
            <a:chExt cx="21640800" cy="4735257"/>
          </a:xfrm>
        </p:grpSpPr>
        <p:sp>
          <p:nvSpPr>
            <p:cNvPr id="3" name="TextBox 3"/>
            <p:cNvSpPr txBox="1"/>
            <p:nvPr/>
          </p:nvSpPr>
          <p:spPr>
            <a:xfrm>
              <a:off x="0" y="19051"/>
              <a:ext cx="21640800" cy="117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Our research project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7348"/>
              <a:ext cx="21640800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865432"/>
              <a:ext cx="21640800" cy="888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algn="l">
                <a:lnSpc>
                  <a:spcPts val="5560"/>
                </a:lnSpc>
              </a:pPr>
              <a:endParaRPr lang="en-US" sz="4000" spc="184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pic>
        <p:nvPicPr>
          <p:cNvPr id="8" name="Picture 7" descr="A blue and white cover with buildings and text&#10;&#10;Description automatically generated">
            <a:extLst>
              <a:ext uri="{FF2B5EF4-FFF2-40B4-BE49-F238E27FC236}">
                <a16:creationId xmlns:a16="http://schemas.microsoft.com/office/drawing/2014/main" id="{5772C931-52C9-B8B0-B5E4-6082028CC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92" y="2523919"/>
            <a:ext cx="11322908" cy="69361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6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52467" y="1269310"/>
            <a:ext cx="8852152" cy="7465613"/>
            <a:chOff x="-496711" y="19049"/>
            <a:chExt cx="11802869" cy="8799123"/>
          </a:xfrm>
        </p:grpSpPr>
        <p:sp>
          <p:nvSpPr>
            <p:cNvPr id="5" name="TextBox 5"/>
            <p:cNvSpPr txBox="1"/>
            <p:nvPr/>
          </p:nvSpPr>
          <p:spPr>
            <a:xfrm>
              <a:off x="0" y="19049"/>
              <a:ext cx="11306158" cy="31287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Decarbonization </a:t>
              </a:r>
            </a:p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is like engine swap-outs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96711" y="3769877"/>
              <a:ext cx="9989793" cy="5048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Complex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Iterative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Custom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Must be “good for business”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endParaRPr lang="en-US" sz="4000" spc="184" dirty="0">
                <a:solidFill>
                  <a:srgbClr val="FFFFFF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pic>
        <p:nvPicPr>
          <p:cNvPr id="10" name="Picture 9" descr="A person wearing safety glasses&#10;&#10;Description automatically generated">
            <a:extLst>
              <a:ext uri="{FF2B5EF4-FFF2-40B4-BE49-F238E27FC236}">
                <a16:creationId xmlns:a16="http://schemas.microsoft.com/office/drawing/2014/main" id="{9550AFD7-1401-6472-7F48-EBBBFCAC0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52"/>
          <a:stretch/>
        </p:blipFill>
        <p:spPr>
          <a:xfrm>
            <a:off x="5080" y="0"/>
            <a:ext cx="8757921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32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r="9749" b="1925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F0718F-89CE-C8C9-E8AC-834454CE0C52}"/>
              </a:ext>
            </a:extLst>
          </p:cNvPr>
          <p:cNvGrpSpPr/>
          <p:nvPr/>
        </p:nvGrpSpPr>
        <p:grpSpPr>
          <a:xfrm>
            <a:off x="0" y="0"/>
            <a:ext cx="18440400" cy="10287000"/>
            <a:chOff x="0" y="0"/>
            <a:chExt cx="3702121" cy="322250"/>
          </a:xfrm>
          <a:solidFill>
            <a:schemeClr val="tx1">
              <a:alpha val="42000"/>
            </a:schemeClr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719A492-4BFC-44A5-B254-FE435DD6A160}"/>
                </a:ext>
              </a:extLst>
            </p:cNvPr>
            <p:cNvSpPr/>
            <p:nvPr/>
          </p:nvSpPr>
          <p:spPr>
            <a:xfrm>
              <a:off x="0" y="0"/>
              <a:ext cx="3702121" cy="322250"/>
            </a:xfrm>
            <a:custGeom>
              <a:avLst/>
              <a:gdLst/>
              <a:ahLst/>
              <a:cxnLst/>
              <a:rect l="l" t="t" r="r" b="b"/>
              <a:pathLst>
                <a:path w="3702121" h="322250">
                  <a:moveTo>
                    <a:pt x="0" y="0"/>
                  </a:moveTo>
                  <a:lnTo>
                    <a:pt x="3702121" y="0"/>
                  </a:lnTo>
                  <a:lnTo>
                    <a:pt x="3702121" y="322250"/>
                  </a:lnTo>
                  <a:lnTo>
                    <a:pt x="0" y="32225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931356"/>
            <a:ext cx="16230600" cy="442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7"/>
              </a:lnSpc>
            </a:pPr>
            <a:r>
              <a:rPr lang="en-CA" sz="6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  <a:cs typeface="Heebo" pitchFamily="2" charset="-79"/>
              </a:rPr>
              <a:t>Efficiency Canada is the national voice for an energy efficient economy. </a:t>
            </a:r>
          </a:p>
          <a:p>
            <a:pPr algn="ctr">
              <a:lnSpc>
                <a:spcPts val="6887"/>
              </a:lnSpc>
            </a:pPr>
            <a:endParaRPr lang="en-CA" sz="6000" dirty="0">
              <a:solidFill>
                <a:schemeClr val="bg1"/>
              </a:solidFill>
              <a:latin typeface="Myriad Pro" panose="020B0503030403020204" pitchFamily="34" charset="0"/>
              <a:cs typeface="Heebo" pitchFamily="2" charset="-79"/>
            </a:endParaRPr>
          </a:p>
          <a:p>
            <a:pPr algn="ctr">
              <a:lnSpc>
                <a:spcPts val="6887"/>
              </a:lnSpc>
            </a:pPr>
            <a:r>
              <a:rPr lang="en-CA" sz="6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  <a:cs typeface="Heebo" pitchFamily="2" charset="-79"/>
              </a:rPr>
              <a:t>We envision a future where Canada uses energy efficiency to its </a:t>
            </a:r>
            <a:r>
              <a:rPr lang="en-CA" sz="6000" b="1" i="0" dirty="0">
                <a:solidFill>
                  <a:schemeClr val="bg1"/>
                </a:solidFill>
                <a:effectLst/>
                <a:latin typeface="Myriad Pro" panose="020B0503030403020204" pitchFamily="34" charset="0"/>
                <a:cs typeface="Heebo" pitchFamily="2" charset="-79"/>
              </a:rPr>
              <a:t>fullest potential</a:t>
            </a:r>
            <a:r>
              <a:rPr lang="en-CA" sz="6000" b="0" i="0" dirty="0">
                <a:solidFill>
                  <a:schemeClr val="bg1"/>
                </a:solidFill>
                <a:effectLst/>
                <a:latin typeface="Myriad Pro" panose="020B0503030403020204" pitchFamily="34" charset="0"/>
                <a:cs typeface="Heebo" pitchFamily="2" charset="-79"/>
              </a:rPr>
              <a:t>. </a:t>
            </a:r>
            <a:endParaRPr lang="en-US" sz="5886" spc="1094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r="19700" b="247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F4BD18C6-BAE0-ADFD-EA71-FBD91CD40A0E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3702121" cy="322250"/>
          </a:xfrm>
          <a:solidFill>
            <a:schemeClr val="tx1">
              <a:alpha val="42000"/>
            </a:schemeClr>
          </a:soli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AB9738A7-2A89-15C0-E231-A5659C664898}"/>
                </a:ext>
              </a:extLst>
            </p:cNvPr>
            <p:cNvSpPr/>
            <p:nvPr/>
          </p:nvSpPr>
          <p:spPr>
            <a:xfrm>
              <a:off x="0" y="0"/>
              <a:ext cx="3702121" cy="322250"/>
            </a:xfrm>
            <a:custGeom>
              <a:avLst/>
              <a:gdLst/>
              <a:ahLst/>
              <a:cxnLst/>
              <a:rect l="l" t="t" r="r" b="b"/>
              <a:pathLst>
                <a:path w="3702121" h="322250">
                  <a:moveTo>
                    <a:pt x="0" y="0"/>
                  </a:moveTo>
                  <a:lnTo>
                    <a:pt x="3702121" y="0"/>
                  </a:lnTo>
                  <a:lnTo>
                    <a:pt x="3702121" y="322250"/>
                  </a:lnTo>
                  <a:lnTo>
                    <a:pt x="0" y="32225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4350" y="4270441"/>
            <a:ext cx="1725930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87"/>
              </a:lnSpc>
            </a:pPr>
            <a:r>
              <a:rPr lang="en-US" sz="5886" b="1" spc="1094" dirty="0">
                <a:solidFill>
                  <a:srgbClr val="FFFFFF"/>
                </a:solidFill>
                <a:latin typeface="Myriad Pro" panose="020B0503030403020204" pitchFamily="34" charset="0"/>
              </a:rPr>
              <a:t>Supporting business model change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4833" y="5600700"/>
            <a:ext cx="1623060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5"/>
              </a:lnSpc>
            </a:pPr>
            <a:r>
              <a:rPr lang="en-US" sz="4047" spc="218" dirty="0">
                <a:solidFill>
                  <a:srgbClr val="FFFFFF"/>
                </a:solidFill>
                <a:latin typeface="Myriad Pro" panose="020B0503030403020204" pitchFamily="34" charset="0"/>
              </a:rPr>
              <a:t>What is the role of policy?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45381" y="926331"/>
            <a:ext cx="17242619" cy="1784267"/>
            <a:chOff x="0" y="348135"/>
            <a:chExt cx="11229048" cy="3228308"/>
          </a:xfrm>
        </p:grpSpPr>
        <p:sp>
          <p:nvSpPr>
            <p:cNvPr id="5" name="TextBox 5"/>
            <p:cNvSpPr txBox="1"/>
            <p:nvPr/>
          </p:nvSpPr>
          <p:spPr>
            <a:xfrm>
              <a:off x="0" y="348135"/>
              <a:ext cx="11229048" cy="16009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Promising business support policies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5ED08B6-719D-BB12-CCB8-C2F30C422A86}"/>
              </a:ext>
            </a:extLst>
          </p:cNvPr>
          <p:cNvSpPr/>
          <p:nvPr/>
        </p:nvSpPr>
        <p:spPr>
          <a:xfrm>
            <a:off x="6146277" y="2889129"/>
            <a:ext cx="1989509" cy="1966151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48F55C7-C317-292C-73FF-88C19DFB41DD}"/>
              </a:ext>
            </a:extLst>
          </p:cNvPr>
          <p:cNvSpPr/>
          <p:nvPr/>
        </p:nvSpPr>
        <p:spPr>
          <a:xfrm>
            <a:off x="8178539" y="2889127"/>
            <a:ext cx="1989509" cy="1966151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CEE80E0-57F8-808A-DE44-80F281C1CB86}"/>
              </a:ext>
            </a:extLst>
          </p:cNvPr>
          <p:cNvSpPr/>
          <p:nvPr/>
        </p:nvSpPr>
        <p:spPr>
          <a:xfrm>
            <a:off x="10210800" y="2889127"/>
            <a:ext cx="1989509" cy="1966151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A9CEB02-580E-4ECD-FA6A-9FEED8608D03}"/>
              </a:ext>
            </a:extLst>
          </p:cNvPr>
          <p:cNvSpPr/>
          <p:nvPr/>
        </p:nvSpPr>
        <p:spPr>
          <a:xfrm>
            <a:off x="6146277" y="4914901"/>
            <a:ext cx="1989509" cy="1966151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0C64A30-C59D-58F5-D2C3-4EC109D51805}"/>
              </a:ext>
            </a:extLst>
          </p:cNvPr>
          <p:cNvSpPr/>
          <p:nvPr/>
        </p:nvSpPr>
        <p:spPr>
          <a:xfrm>
            <a:off x="8178539" y="4914900"/>
            <a:ext cx="1989509" cy="1966151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1FB7B83-C154-8FAE-3DB3-A0D872A83122}"/>
              </a:ext>
            </a:extLst>
          </p:cNvPr>
          <p:cNvSpPr/>
          <p:nvPr/>
        </p:nvSpPr>
        <p:spPr>
          <a:xfrm>
            <a:off x="10210800" y="4914900"/>
            <a:ext cx="1989509" cy="1966151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16BF9BE-6221-909E-44E2-9605194B1DE1}"/>
              </a:ext>
            </a:extLst>
          </p:cNvPr>
          <p:cNvSpPr/>
          <p:nvPr/>
        </p:nvSpPr>
        <p:spPr>
          <a:xfrm>
            <a:off x="6146277" y="6940674"/>
            <a:ext cx="1989509" cy="1966151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5DBE9EE-D4DF-3522-2851-2DFB717F89D1}"/>
              </a:ext>
            </a:extLst>
          </p:cNvPr>
          <p:cNvSpPr/>
          <p:nvPr/>
        </p:nvSpPr>
        <p:spPr>
          <a:xfrm>
            <a:off x="8178539" y="6940672"/>
            <a:ext cx="1989509" cy="1966151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627E772-241A-D9B1-99FA-2CF7C23B5395}"/>
              </a:ext>
            </a:extLst>
          </p:cNvPr>
          <p:cNvSpPr/>
          <p:nvPr/>
        </p:nvSpPr>
        <p:spPr>
          <a:xfrm>
            <a:off x="10210800" y="6940672"/>
            <a:ext cx="1989509" cy="1966151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A453A-3892-7E4F-3C99-EA600679F550}"/>
              </a:ext>
            </a:extLst>
          </p:cNvPr>
          <p:cNvSpPr txBox="1"/>
          <p:nvPr/>
        </p:nvSpPr>
        <p:spPr>
          <a:xfrm>
            <a:off x="6126639" y="3461757"/>
            <a:ext cx="2028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Upstream incentives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B78F48-38A7-5676-FEC1-C8F0FAC1125D}"/>
              </a:ext>
            </a:extLst>
          </p:cNvPr>
          <p:cNvSpPr txBox="1"/>
          <p:nvPr/>
        </p:nvSpPr>
        <p:spPr>
          <a:xfrm>
            <a:off x="8210779" y="3461757"/>
            <a:ext cx="2028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Performance standards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BDAF1D-DE43-C0F0-740A-D783795116B4}"/>
              </a:ext>
            </a:extLst>
          </p:cNvPr>
          <p:cNvSpPr txBox="1"/>
          <p:nvPr/>
        </p:nvSpPr>
        <p:spPr>
          <a:xfrm>
            <a:off x="10196088" y="3461757"/>
            <a:ext cx="2028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Long-term financing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7080A4-BF77-5D7B-3642-8514950A5B41}"/>
              </a:ext>
            </a:extLst>
          </p:cNvPr>
          <p:cNvSpPr txBox="1"/>
          <p:nvPr/>
        </p:nvSpPr>
        <p:spPr>
          <a:xfrm>
            <a:off x="6149755" y="5466412"/>
            <a:ext cx="2028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Improved data access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295D7C-B2A5-0739-4597-70C215950147}"/>
              </a:ext>
            </a:extLst>
          </p:cNvPr>
          <p:cNvSpPr txBox="1"/>
          <p:nvPr/>
        </p:nvSpPr>
        <p:spPr>
          <a:xfrm>
            <a:off x="8163196" y="5466412"/>
            <a:ext cx="2028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Concierge services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C98762-8538-67FB-7B3B-BB040883E0D0}"/>
              </a:ext>
            </a:extLst>
          </p:cNvPr>
          <p:cNvSpPr txBox="1"/>
          <p:nvPr/>
        </p:nvSpPr>
        <p:spPr>
          <a:xfrm>
            <a:off x="10095150" y="5466412"/>
            <a:ext cx="226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Consumer awareness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A09162-1701-926C-DF05-1BC38D088004}"/>
              </a:ext>
            </a:extLst>
          </p:cNvPr>
          <p:cNvSpPr txBox="1"/>
          <p:nvPr/>
        </p:nvSpPr>
        <p:spPr>
          <a:xfrm>
            <a:off x="8041756" y="7367810"/>
            <a:ext cx="226307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Modernization supports &amp; training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65DF1A-26AD-6639-800A-6698D735363F}"/>
              </a:ext>
            </a:extLst>
          </p:cNvPr>
          <p:cNvSpPr txBox="1"/>
          <p:nvPr/>
        </p:nvSpPr>
        <p:spPr>
          <a:xfrm>
            <a:off x="10056665" y="7529393"/>
            <a:ext cx="226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Business accelerators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28F9A-87FE-5B1F-9149-C4F4483CF40E}"/>
              </a:ext>
            </a:extLst>
          </p:cNvPr>
          <p:cNvSpPr txBox="1"/>
          <p:nvPr/>
        </p:nvSpPr>
        <p:spPr>
          <a:xfrm>
            <a:off x="6023905" y="7529393"/>
            <a:ext cx="226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Mentoring </a:t>
            </a:r>
          </a:p>
          <a:p>
            <a:pPr algn="ctr"/>
            <a:r>
              <a:rPr lang="en-US" sz="23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&amp; coaching</a:t>
            </a:r>
          </a:p>
        </p:txBody>
      </p:sp>
    </p:spTree>
    <p:extLst>
      <p:ext uri="{BB962C8B-B14F-4D97-AF65-F5344CB8AC3E}">
        <p14:creationId xmlns:p14="http://schemas.microsoft.com/office/powerpoint/2010/main" val="2706514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4AAA2B-93FC-DB03-118F-ECAC48493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36D8504-70AF-56F7-3E9A-0FADDF363799}"/>
              </a:ext>
            </a:extLst>
          </p:cNvPr>
          <p:cNvSpPr/>
          <p:nvPr/>
        </p:nvSpPr>
        <p:spPr>
          <a:xfrm>
            <a:off x="10287000" y="598741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4AFCDF8-0D5E-4430-980A-94BB89EAE6F9}"/>
              </a:ext>
            </a:extLst>
          </p:cNvPr>
          <p:cNvSpPr/>
          <p:nvPr/>
        </p:nvSpPr>
        <p:spPr>
          <a:xfrm>
            <a:off x="12649200" y="598741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A87011C-D151-F0C2-8B9D-0AB3EBAF8642}"/>
              </a:ext>
            </a:extLst>
          </p:cNvPr>
          <p:cNvSpPr/>
          <p:nvPr/>
        </p:nvSpPr>
        <p:spPr>
          <a:xfrm>
            <a:off x="15011400" y="598741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B16E21D-31FD-8B4E-E506-D6FB75FFFD52}"/>
              </a:ext>
            </a:extLst>
          </p:cNvPr>
          <p:cNvSpPr/>
          <p:nvPr/>
        </p:nvSpPr>
        <p:spPr>
          <a:xfrm>
            <a:off x="10287000" y="3695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99940B1-5262-2E23-798A-79C7D9EDAF31}"/>
              </a:ext>
            </a:extLst>
          </p:cNvPr>
          <p:cNvSpPr/>
          <p:nvPr/>
        </p:nvSpPr>
        <p:spPr>
          <a:xfrm>
            <a:off x="12649200" y="3695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2406309-E124-CB4E-BF5A-280211562B05}"/>
              </a:ext>
            </a:extLst>
          </p:cNvPr>
          <p:cNvSpPr/>
          <p:nvPr/>
        </p:nvSpPr>
        <p:spPr>
          <a:xfrm>
            <a:off x="15011400" y="3695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5FD8FD-BC78-DB16-4038-470C814ABBE0}"/>
              </a:ext>
            </a:extLst>
          </p:cNvPr>
          <p:cNvSpPr/>
          <p:nvPr/>
        </p:nvSpPr>
        <p:spPr>
          <a:xfrm>
            <a:off x="10257715" y="1409700"/>
            <a:ext cx="2315285" cy="2204090"/>
          </a:xfrm>
          <a:prstGeom prst="roundRect">
            <a:avLst/>
          </a:prstGeom>
          <a:solidFill>
            <a:srgbClr val="F261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F54B79E-035E-7984-7120-C6D63A4B3E79}"/>
              </a:ext>
            </a:extLst>
          </p:cNvPr>
          <p:cNvSpPr/>
          <p:nvPr/>
        </p:nvSpPr>
        <p:spPr>
          <a:xfrm>
            <a:off x="14982115" y="1409700"/>
            <a:ext cx="2315285" cy="2204090"/>
          </a:xfrm>
          <a:prstGeom prst="roundRect">
            <a:avLst/>
          </a:prstGeom>
          <a:solidFill>
            <a:srgbClr val="F261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491EB853-49DF-4608-BF8C-458681E8D1F8}"/>
              </a:ext>
            </a:extLst>
          </p:cNvPr>
          <p:cNvGrpSpPr/>
          <p:nvPr/>
        </p:nvGrpSpPr>
        <p:grpSpPr>
          <a:xfrm>
            <a:off x="1062653" y="952500"/>
            <a:ext cx="6934200" cy="2654573"/>
            <a:chOff x="-928913" y="264802"/>
            <a:chExt cx="11229048" cy="4802968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9041603-1184-7D5F-D803-A047993F6468}"/>
                </a:ext>
              </a:extLst>
            </p:cNvPr>
            <p:cNvSpPr txBox="1"/>
            <p:nvPr/>
          </p:nvSpPr>
          <p:spPr>
            <a:xfrm>
              <a:off x="-928913" y="264802"/>
              <a:ext cx="11229048" cy="48029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Transform incentives and financing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12FCDC4-EB99-10FE-AA58-F4969972349F}"/>
                </a:ext>
              </a:extLst>
            </p:cNvPr>
            <p:cNvSpPr txBox="1"/>
            <p:nvPr/>
          </p:nvSpPr>
          <p:spPr>
            <a:xfrm>
              <a:off x="1" y="2766136"/>
              <a:ext cx="9989793" cy="1090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F538BD70-6E73-671A-E63B-9EC42549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B097970-0466-2C76-B325-015E31598615}"/>
              </a:ext>
            </a:extLst>
          </p:cNvPr>
          <p:cNvSpPr/>
          <p:nvPr/>
        </p:nvSpPr>
        <p:spPr>
          <a:xfrm>
            <a:off x="12624862" y="1409700"/>
            <a:ext cx="2315285" cy="2204090"/>
          </a:xfrm>
          <a:prstGeom prst="roundRect">
            <a:avLst/>
          </a:prstGeom>
          <a:solidFill>
            <a:srgbClr val="F261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82603D-10DA-B5A1-8E7E-95B2B89BE432}"/>
              </a:ext>
            </a:extLst>
          </p:cNvPr>
          <p:cNvSpPr txBox="1"/>
          <p:nvPr/>
        </p:nvSpPr>
        <p:spPr>
          <a:xfrm>
            <a:off x="10413306" y="2046702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Upstream incentives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F39FCA-60DD-A92A-A0CD-DCCD221B40F8}"/>
              </a:ext>
            </a:extLst>
          </p:cNvPr>
          <p:cNvSpPr txBox="1"/>
          <p:nvPr/>
        </p:nvSpPr>
        <p:spPr>
          <a:xfrm>
            <a:off x="12573000" y="2046702"/>
            <a:ext cx="2439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Performance standards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AB4B29-B463-93D3-7BB0-489BCE646581}"/>
              </a:ext>
            </a:extLst>
          </p:cNvPr>
          <p:cNvSpPr txBox="1"/>
          <p:nvPr/>
        </p:nvSpPr>
        <p:spPr>
          <a:xfrm>
            <a:off x="15116217" y="2046702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Long-term financing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24AB48-932A-7B3F-A2DF-78E4436FAEEF}"/>
              </a:ext>
            </a:extLst>
          </p:cNvPr>
          <p:cNvSpPr txBox="1"/>
          <p:nvPr/>
        </p:nvSpPr>
        <p:spPr>
          <a:xfrm>
            <a:off x="10439400" y="4152900"/>
            <a:ext cx="20287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Improved data access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DAA703-975E-7084-06E7-A989E004CA60}"/>
              </a:ext>
            </a:extLst>
          </p:cNvPr>
          <p:cNvSpPr txBox="1"/>
          <p:nvPr/>
        </p:nvSpPr>
        <p:spPr>
          <a:xfrm>
            <a:off x="12830217" y="4368344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Concierge services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1698A9-9DFF-524B-648A-8D99875E9192}"/>
              </a:ext>
            </a:extLst>
          </p:cNvPr>
          <p:cNvSpPr txBox="1"/>
          <p:nvPr/>
        </p:nvSpPr>
        <p:spPr>
          <a:xfrm>
            <a:off x="15063611" y="4368344"/>
            <a:ext cx="226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Consumer awareness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B3F338-2000-0A9E-409F-281108C42614}"/>
              </a:ext>
            </a:extLst>
          </p:cNvPr>
          <p:cNvSpPr txBox="1"/>
          <p:nvPr/>
        </p:nvSpPr>
        <p:spPr>
          <a:xfrm>
            <a:off x="12661452" y="6513212"/>
            <a:ext cx="226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Modernization supports &amp; training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AE4C76-AE95-ACFD-C8B8-8E735924C066}"/>
              </a:ext>
            </a:extLst>
          </p:cNvPr>
          <p:cNvSpPr txBox="1"/>
          <p:nvPr/>
        </p:nvSpPr>
        <p:spPr>
          <a:xfrm>
            <a:off x="15034326" y="6636323"/>
            <a:ext cx="226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Business accelerators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F48E23-828F-8B0F-5ECE-D8CB0F960473}"/>
              </a:ext>
            </a:extLst>
          </p:cNvPr>
          <p:cNvSpPr txBox="1"/>
          <p:nvPr/>
        </p:nvSpPr>
        <p:spPr>
          <a:xfrm>
            <a:off x="10303235" y="6636323"/>
            <a:ext cx="226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Mentorship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&amp; coaching</a:t>
            </a:r>
          </a:p>
        </p:txBody>
      </p:sp>
    </p:spTree>
    <p:extLst>
      <p:ext uri="{BB962C8B-B14F-4D97-AF65-F5344CB8AC3E}">
        <p14:creationId xmlns:p14="http://schemas.microsoft.com/office/powerpoint/2010/main" val="2558712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44AD3E-602E-3C56-85B2-7BCE2A57E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F2E9CCB8-3FB2-5A8E-F74E-EF8031821390}"/>
              </a:ext>
            </a:extLst>
          </p:cNvPr>
          <p:cNvGrpSpPr/>
          <p:nvPr/>
        </p:nvGrpSpPr>
        <p:grpSpPr>
          <a:xfrm>
            <a:off x="1062653" y="952500"/>
            <a:ext cx="6934200" cy="2654573"/>
            <a:chOff x="-928913" y="264802"/>
            <a:chExt cx="11229048" cy="4802968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1F11B4A-176A-713D-FE1E-F4FC378BAA62}"/>
                </a:ext>
              </a:extLst>
            </p:cNvPr>
            <p:cNvSpPr txBox="1"/>
            <p:nvPr/>
          </p:nvSpPr>
          <p:spPr>
            <a:xfrm>
              <a:off x="-928913" y="264802"/>
              <a:ext cx="11229048" cy="48029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887"/>
                </a:lnSpc>
              </a:pPr>
              <a:r>
                <a:rPr lang="en-US" sz="5886" spc="1094" dirty="0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Transform incentives and financing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4558781-756D-D2FE-8628-4FB4E7818C4D}"/>
                </a:ext>
              </a:extLst>
            </p:cNvPr>
            <p:cNvSpPr txBox="1"/>
            <p:nvPr/>
          </p:nvSpPr>
          <p:spPr>
            <a:xfrm>
              <a:off x="1" y="2766136"/>
              <a:ext cx="9989793" cy="1090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E527429F-4A5D-0956-CE00-D56B5BB9A3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950BE7F1-F117-31B6-688F-9668CE9E701F}"/>
              </a:ext>
            </a:extLst>
          </p:cNvPr>
          <p:cNvGrpSpPr/>
          <p:nvPr/>
        </p:nvGrpSpPr>
        <p:grpSpPr>
          <a:xfrm>
            <a:off x="1066800" y="3936727"/>
            <a:ext cx="6934200" cy="2654573"/>
            <a:chOff x="-928913" y="264802"/>
            <a:chExt cx="11229048" cy="4802968"/>
          </a:xfrm>
        </p:grpSpPr>
        <p:sp>
          <p:nvSpPr>
            <p:cNvPr id="3" name="TextBox 5">
              <a:extLst>
                <a:ext uri="{FF2B5EF4-FFF2-40B4-BE49-F238E27FC236}">
                  <a16:creationId xmlns:a16="http://schemas.microsoft.com/office/drawing/2014/main" id="{75440B5F-2FF8-BDA1-B477-7A1A3B6ACA13}"/>
                </a:ext>
              </a:extLst>
            </p:cNvPr>
            <p:cNvSpPr txBox="1"/>
            <p:nvPr/>
          </p:nvSpPr>
          <p:spPr>
            <a:xfrm>
              <a:off x="-928913" y="264802"/>
              <a:ext cx="11229048" cy="48029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Improve consumer confidence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30DA69-FE0B-E7DE-E6E8-60DE960F417D}"/>
                </a:ext>
              </a:extLst>
            </p:cNvPr>
            <p:cNvSpPr txBox="1"/>
            <p:nvPr/>
          </p:nvSpPr>
          <p:spPr>
            <a:xfrm>
              <a:off x="1" y="2766136"/>
              <a:ext cx="9989793" cy="1090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4C0C7D-906D-C1FF-C52B-51C9DB389D03}"/>
              </a:ext>
            </a:extLst>
          </p:cNvPr>
          <p:cNvSpPr/>
          <p:nvPr/>
        </p:nvSpPr>
        <p:spPr>
          <a:xfrm>
            <a:off x="10287000" y="5981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A613920-00F3-8FEA-E8E1-FBFEDA9BD40F}"/>
              </a:ext>
            </a:extLst>
          </p:cNvPr>
          <p:cNvSpPr/>
          <p:nvPr/>
        </p:nvSpPr>
        <p:spPr>
          <a:xfrm>
            <a:off x="12649200" y="5981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5CA5A3E-8A6F-3AD4-D09E-D005ECB9A0A7}"/>
              </a:ext>
            </a:extLst>
          </p:cNvPr>
          <p:cNvSpPr/>
          <p:nvPr/>
        </p:nvSpPr>
        <p:spPr>
          <a:xfrm>
            <a:off x="15011400" y="5981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526329F-4FF3-BE6B-3636-CBABD39CC1B3}"/>
              </a:ext>
            </a:extLst>
          </p:cNvPr>
          <p:cNvSpPr/>
          <p:nvPr/>
        </p:nvSpPr>
        <p:spPr>
          <a:xfrm>
            <a:off x="10287000" y="3695700"/>
            <a:ext cx="2315285" cy="2204090"/>
          </a:xfrm>
          <a:prstGeom prst="roundRect">
            <a:avLst/>
          </a:prstGeom>
          <a:solidFill>
            <a:srgbClr val="F261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6FDF3D9-4B33-5BA4-53CC-A3C9839EAE91}"/>
              </a:ext>
            </a:extLst>
          </p:cNvPr>
          <p:cNvSpPr/>
          <p:nvPr/>
        </p:nvSpPr>
        <p:spPr>
          <a:xfrm>
            <a:off x="12649200" y="3695700"/>
            <a:ext cx="2315285" cy="2204090"/>
          </a:xfrm>
          <a:prstGeom prst="roundRect">
            <a:avLst/>
          </a:prstGeom>
          <a:solidFill>
            <a:srgbClr val="F261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A7FBC84-91BF-FFE5-6182-D0DBC80CAACF}"/>
              </a:ext>
            </a:extLst>
          </p:cNvPr>
          <p:cNvSpPr/>
          <p:nvPr/>
        </p:nvSpPr>
        <p:spPr>
          <a:xfrm>
            <a:off x="15011400" y="3695700"/>
            <a:ext cx="2315285" cy="2204090"/>
          </a:xfrm>
          <a:prstGeom prst="roundRect">
            <a:avLst/>
          </a:prstGeom>
          <a:solidFill>
            <a:srgbClr val="F261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EFFB3C9-AD1F-7A82-AAB5-A8DC314B9C7F}"/>
              </a:ext>
            </a:extLst>
          </p:cNvPr>
          <p:cNvSpPr/>
          <p:nvPr/>
        </p:nvSpPr>
        <p:spPr>
          <a:xfrm>
            <a:off x="10257715" y="1409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2B4FB1A-84D2-67A4-3D0E-88E42CEF3B09}"/>
              </a:ext>
            </a:extLst>
          </p:cNvPr>
          <p:cNvSpPr/>
          <p:nvPr/>
        </p:nvSpPr>
        <p:spPr>
          <a:xfrm>
            <a:off x="14982115" y="1409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E984561-46D7-3920-2139-FF96994BA5F1}"/>
              </a:ext>
            </a:extLst>
          </p:cNvPr>
          <p:cNvSpPr/>
          <p:nvPr/>
        </p:nvSpPr>
        <p:spPr>
          <a:xfrm>
            <a:off x="12624862" y="1409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7C577D-9D0D-5AA1-E6CF-71E6E63F1383}"/>
              </a:ext>
            </a:extLst>
          </p:cNvPr>
          <p:cNvSpPr txBox="1"/>
          <p:nvPr/>
        </p:nvSpPr>
        <p:spPr>
          <a:xfrm>
            <a:off x="10413306" y="2046702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Upstream incentives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C81C54-3521-CD9B-AFF8-09CBF3AE39F6}"/>
              </a:ext>
            </a:extLst>
          </p:cNvPr>
          <p:cNvSpPr txBox="1"/>
          <p:nvPr/>
        </p:nvSpPr>
        <p:spPr>
          <a:xfrm>
            <a:off x="12573000" y="2046702"/>
            <a:ext cx="2439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Performance standards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97BC8D-6F1D-26FA-DA10-6F202B614FC6}"/>
              </a:ext>
            </a:extLst>
          </p:cNvPr>
          <p:cNvSpPr txBox="1"/>
          <p:nvPr/>
        </p:nvSpPr>
        <p:spPr>
          <a:xfrm>
            <a:off x="15171294" y="2046702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Long-term financing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5C6647-5323-C718-FCBF-259BC6FD917F}"/>
              </a:ext>
            </a:extLst>
          </p:cNvPr>
          <p:cNvSpPr txBox="1"/>
          <p:nvPr/>
        </p:nvSpPr>
        <p:spPr>
          <a:xfrm>
            <a:off x="10439400" y="4278794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Improved data access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388260-D35D-2B6D-FA9C-BE2D911F96EA}"/>
              </a:ext>
            </a:extLst>
          </p:cNvPr>
          <p:cNvSpPr txBox="1"/>
          <p:nvPr/>
        </p:nvSpPr>
        <p:spPr>
          <a:xfrm>
            <a:off x="12801600" y="4278794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Concierge services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ECDEC9-5AC6-882A-F866-19E328648D49}"/>
              </a:ext>
            </a:extLst>
          </p:cNvPr>
          <p:cNvSpPr txBox="1"/>
          <p:nvPr/>
        </p:nvSpPr>
        <p:spPr>
          <a:xfrm>
            <a:off x="15063611" y="4278794"/>
            <a:ext cx="226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Consumer awareness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BA2165F-21F4-1D0C-9C5C-D0E028B846F2}"/>
              </a:ext>
            </a:extLst>
          </p:cNvPr>
          <p:cNvSpPr txBox="1"/>
          <p:nvPr/>
        </p:nvSpPr>
        <p:spPr>
          <a:xfrm>
            <a:off x="12661452" y="6507502"/>
            <a:ext cx="226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Modernization supports &amp; training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876078-FE67-627B-DDAD-6E2F35116210}"/>
              </a:ext>
            </a:extLst>
          </p:cNvPr>
          <p:cNvSpPr txBox="1"/>
          <p:nvPr/>
        </p:nvSpPr>
        <p:spPr>
          <a:xfrm>
            <a:off x="10303235" y="6591300"/>
            <a:ext cx="226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Mentorship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&amp; coaching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70A9B-E1A9-91E3-5895-2B8574F96461}"/>
              </a:ext>
            </a:extLst>
          </p:cNvPr>
          <p:cNvSpPr txBox="1"/>
          <p:nvPr/>
        </p:nvSpPr>
        <p:spPr>
          <a:xfrm>
            <a:off x="15034326" y="6630613"/>
            <a:ext cx="226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Business accelerators</a:t>
            </a:r>
          </a:p>
        </p:txBody>
      </p:sp>
    </p:spTree>
    <p:extLst>
      <p:ext uri="{BB962C8B-B14F-4D97-AF65-F5344CB8AC3E}">
        <p14:creationId xmlns:p14="http://schemas.microsoft.com/office/powerpoint/2010/main" val="3777020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876D45-5FC2-D052-D1C2-AF4A9D967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79011B2C-8084-7E55-881C-5A27159868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BC84977C-67BB-E9D7-E8C5-7F651DA8D227}"/>
              </a:ext>
            </a:extLst>
          </p:cNvPr>
          <p:cNvGrpSpPr/>
          <p:nvPr/>
        </p:nvGrpSpPr>
        <p:grpSpPr>
          <a:xfrm>
            <a:off x="1062653" y="952500"/>
            <a:ext cx="6934200" cy="2654573"/>
            <a:chOff x="-928913" y="264802"/>
            <a:chExt cx="11229048" cy="4802968"/>
          </a:xfrm>
        </p:grpSpPr>
        <p:sp>
          <p:nvSpPr>
            <p:cNvPr id="3" name="TextBox 5">
              <a:extLst>
                <a:ext uri="{FF2B5EF4-FFF2-40B4-BE49-F238E27FC236}">
                  <a16:creationId xmlns:a16="http://schemas.microsoft.com/office/drawing/2014/main" id="{E7DBC323-2CFE-B844-F4BE-790C7D8A0B78}"/>
                </a:ext>
              </a:extLst>
            </p:cNvPr>
            <p:cNvSpPr txBox="1"/>
            <p:nvPr/>
          </p:nvSpPr>
          <p:spPr>
            <a:xfrm>
              <a:off x="-928913" y="264802"/>
              <a:ext cx="11229048" cy="48029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887"/>
                </a:lnSpc>
              </a:pPr>
              <a:r>
                <a:rPr lang="en-US" sz="5886" spc="1094" dirty="0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Transform incentives and financing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E0F180-7ECE-D527-D539-183C104BBE81}"/>
                </a:ext>
              </a:extLst>
            </p:cNvPr>
            <p:cNvSpPr txBox="1"/>
            <p:nvPr/>
          </p:nvSpPr>
          <p:spPr>
            <a:xfrm>
              <a:off x="1" y="2766136"/>
              <a:ext cx="9989793" cy="1090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97FED5F3-1F5B-11D9-68EF-49E02E42E5EE}"/>
              </a:ext>
            </a:extLst>
          </p:cNvPr>
          <p:cNvGrpSpPr/>
          <p:nvPr/>
        </p:nvGrpSpPr>
        <p:grpSpPr>
          <a:xfrm>
            <a:off x="1066800" y="3936727"/>
            <a:ext cx="6968704" cy="5638800"/>
            <a:chOff x="-928913" y="264802"/>
            <a:chExt cx="11284923" cy="10202385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5C1CC630-C1CC-2CD1-5CAC-D0614E31D8E0}"/>
                </a:ext>
              </a:extLst>
            </p:cNvPr>
            <p:cNvSpPr txBox="1"/>
            <p:nvPr/>
          </p:nvSpPr>
          <p:spPr>
            <a:xfrm>
              <a:off x="-928913" y="264802"/>
              <a:ext cx="11229048" cy="48029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887"/>
                </a:lnSpc>
              </a:pPr>
              <a:r>
                <a:rPr lang="en-US" sz="5886" spc="1094" dirty="0">
                  <a:solidFill>
                    <a:schemeClr val="bg1">
                      <a:lumMod val="50000"/>
                    </a:schemeClr>
                  </a:solidFill>
                  <a:latin typeface="Myriad Pro" panose="020B0503030403020204" pitchFamily="34" charset="0"/>
                </a:rPr>
                <a:t>Improve consumer confidence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CC443C-3B12-9730-9014-8DE8056B8BAA}"/>
                </a:ext>
              </a:extLst>
            </p:cNvPr>
            <p:cNvSpPr txBox="1"/>
            <p:nvPr/>
          </p:nvSpPr>
          <p:spPr>
            <a:xfrm>
              <a:off x="1" y="2766136"/>
              <a:ext cx="9989793" cy="1090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2A6BBA17-16B8-A8A4-5111-5FA1D4A9EA40}"/>
                </a:ext>
              </a:extLst>
            </p:cNvPr>
            <p:cNvSpPr txBox="1"/>
            <p:nvPr/>
          </p:nvSpPr>
          <p:spPr>
            <a:xfrm>
              <a:off x="-873038" y="5664219"/>
              <a:ext cx="11229048" cy="48029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Support business innovation</a:t>
              </a:r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23A95FA-0F78-C05E-6CF7-F8BBF28DEB5C}"/>
              </a:ext>
            </a:extLst>
          </p:cNvPr>
          <p:cNvSpPr/>
          <p:nvPr/>
        </p:nvSpPr>
        <p:spPr>
          <a:xfrm>
            <a:off x="10287000" y="5981700"/>
            <a:ext cx="2315285" cy="2204090"/>
          </a:xfrm>
          <a:prstGeom prst="roundRect">
            <a:avLst/>
          </a:prstGeom>
          <a:solidFill>
            <a:srgbClr val="F261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1166514-C5B0-6588-6909-0847178CC9BA}"/>
              </a:ext>
            </a:extLst>
          </p:cNvPr>
          <p:cNvSpPr/>
          <p:nvPr/>
        </p:nvSpPr>
        <p:spPr>
          <a:xfrm>
            <a:off x="12649200" y="5981700"/>
            <a:ext cx="2315285" cy="2204090"/>
          </a:xfrm>
          <a:prstGeom prst="roundRect">
            <a:avLst/>
          </a:prstGeom>
          <a:solidFill>
            <a:srgbClr val="F261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6B1C32B-F9B9-39F2-C8E3-B4DE45307143}"/>
              </a:ext>
            </a:extLst>
          </p:cNvPr>
          <p:cNvSpPr/>
          <p:nvPr/>
        </p:nvSpPr>
        <p:spPr>
          <a:xfrm>
            <a:off x="15011400" y="5981700"/>
            <a:ext cx="2315285" cy="2204090"/>
          </a:xfrm>
          <a:prstGeom prst="roundRect">
            <a:avLst/>
          </a:prstGeom>
          <a:solidFill>
            <a:srgbClr val="F261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84DC355-3C0D-AFB9-F0D7-3EAF875BF2B6}"/>
              </a:ext>
            </a:extLst>
          </p:cNvPr>
          <p:cNvSpPr/>
          <p:nvPr/>
        </p:nvSpPr>
        <p:spPr>
          <a:xfrm>
            <a:off x="10287000" y="370141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487C53A-A49E-39E9-A2C2-A6D6B61AED11}"/>
              </a:ext>
            </a:extLst>
          </p:cNvPr>
          <p:cNvSpPr/>
          <p:nvPr/>
        </p:nvSpPr>
        <p:spPr>
          <a:xfrm>
            <a:off x="12649200" y="370141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3739825-4ECC-2FFB-6785-9F279B868A2B}"/>
              </a:ext>
            </a:extLst>
          </p:cNvPr>
          <p:cNvSpPr/>
          <p:nvPr/>
        </p:nvSpPr>
        <p:spPr>
          <a:xfrm>
            <a:off x="15011400" y="370141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B7983DB-8DB8-087C-1FC2-18DB0767EFF4}"/>
              </a:ext>
            </a:extLst>
          </p:cNvPr>
          <p:cNvSpPr/>
          <p:nvPr/>
        </p:nvSpPr>
        <p:spPr>
          <a:xfrm>
            <a:off x="10257715" y="1409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F85CC31-8538-C77B-35D0-A609A4463BDE}"/>
              </a:ext>
            </a:extLst>
          </p:cNvPr>
          <p:cNvSpPr/>
          <p:nvPr/>
        </p:nvSpPr>
        <p:spPr>
          <a:xfrm>
            <a:off x="14982115" y="1409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457819CD-55E4-19D2-7698-E5F9C3F4F0C5}"/>
              </a:ext>
            </a:extLst>
          </p:cNvPr>
          <p:cNvSpPr/>
          <p:nvPr/>
        </p:nvSpPr>
        <p:spPr>
          <a:xfrm>
            <a:off x="12624862" y="1409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239647-88FB-DEC1-2E5A-8727E07CC8B8}"/>
              </a:ext>
            </a:extLst>
          </p:cNvPr>
          <p:cNvSpPr txBox="1"/>
          <p:nvPr/>
        </p:nvSpPr>
        <p:spPr>
          <a:xfrm>
            <a:off x="10413306" y="2046702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Upstream incentives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3577A55-9690-68BF-C1EA-ADDA574B0CF7}"/>
              </a:ext>
            </a:extLst>
          </p:cNvPr>
          <p:cNvSpPr txBox="1"/>
          <p:nvPr/>
        </p:nvSpPr>
        <p:spPr>
          <a:xfrm>
            <a:off x="12573000" y="2046702"/>
            <a:ext cx="2439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Performance standards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25FAFB-4E4C-D442-EAAC-509BAE6A615C}"/>
              </a:ext>
            </a:extLst>
          </p:cNvPr>
          <p:cNvSpPr txBox="1"/>
          <p:nvPr/>
        </p:nvSpPr>
        <p:spPr>
          <a:xfrm>
            <a:off x="15171294" y="2046702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Long-term financing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EA9BE6-C08B-90D4-9979-9F2ACA1CD9A2}"/>
              </a:ext>
            </a:extLst>
          </p:cNvPr>
          <p:cNvSpPr txBox="1"/>
          <p:nvPr/>
        </p:nvSpPr>
        <p:spPr>
          <a:xfrm>
            <a:off x="10439400" y="4284504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Improved data access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0BCE57E-5CCE-FC10-B2F8-2B9B5FD71F07}"/>
              </a:ext>
            </a:extLst>
          </p:cNvPr>
          <p:cNvSpPr txBox="1"/>
          <p:nvPr/>
        </p:nvSpPr>
        <p:spPr>
          <a:xfrm>
            <a:off x="12830217" y="4284504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Concierge services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58AD46-27B5-6232-9459-4470E95F108E}"/>
              </a:ext>
            </a:extLst>
          </p:cNvPr>
          <p:cNvSpPr txBox="1"/>
          <p:nvPr/>
        </p:nvSpPr>
        <p:spPr>
          <a:xfrm>
            <a:off x="15063611" y="4284504"/>
            <a:ext cx="226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Consumer awareness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FBFCB6-E29C-0CDE-1E7D-822AAE7BC99A}"/>
              </a:ext>
            </a:extLst>
          </p:cNvPr>
          <p:cNvSpPr txBox="1"/>
          <p:nvPr/>
        </p:nvSpPr>
        <p:spPr>
          <a:xfrm>
            <a:off x="12661452" y="6507502"/>
            <a:ext cx="226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Modernization supports &amp; training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21C6E2-7CAE-C938-257B-1CDE110278BF}"/>
              </a:ext>
            </a:extLst>
          </p:cNvPr>
          <p:cNvSpPr txBox="1"/>
          <p:nvPr/>
        </p:nvSpPr>
        <p:spPr>
          <a:xfrm>
            <a:off x="10303235" y="6630613"/>
            <a:ext cx="226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Mentorship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&amp; coaching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FB572-8069-03E5-B429-1C6C7E0764C5}"/>
              </a:ext>
            </a:extLst>
          </p:cNvPr>
          <p:cNvSpPr txBox="1"/>
          <p:nvPr/>
        </p:nvSpPr>
        <p:spPr>
          <a:xfrm>
            <a:off x="15034326" y="6630613"/>
            <a:ext cx="226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Business accelerators</a:t>
            </a:r>
          </a:p>
        </p:txBody>
      </p:sp>
    </p:spTree>
    <p:extLst>
      <p:ext uri="{BB962C8B-B14F-4D97-AF65-F5344CB8AC3E}">
        <p14:creationId xmlns:p14="http://schemas.microsoft.com/office/powerpoint/2010/main" val="2871905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9916F4-7302-4154-66BE-10E387D42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1740D4A2-766F-22BA-B589-ACE93D1C4D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2266337F-852D-1A6A-5DF8-F750CA63883C}"/>
              </a:ext>
            </a:extLst>
          </p:cNvPr>
          <p:cNvGrpSpPr/>
          <p:nvPr/>
        </p:nvGrpSpPr>
        <p:grpSpPr>
          <a:xfrm>
            <a:off x="1062653" y="952500"/>
            <a:ext cx="6934200" cy="2654573"/>
            <a:chOff x="-928913" y="264802"/>
            <a:chExt cx="11229048" cy="4802968"/>
          </a:xfrm>
        </p:grpSpPr>
        <p:sp>
          <p:nvSpPr>
            <p:cNvPr id="3" name="TextBox 5">
              <a:extLst>
                <a:ext uri="{FF2B5EF4-FFF2-40B4-BE49-F238E27FC236}">
                  <a16:creationId xmlns:a16="http://schemas.microsoft.com/office/drawing/2014/main" id="{BD905E4C-3AA1-47DD-09C1-66D11AE0B142}"/>
                </a:ext>
              </a:extLst>
            </p:cNvPr>
            <p:cNvSpPr txBox="1"/>
            <p:nvPr/>
          </p:nvSpPr>
          <p:spPr>
            <a:xfrm>
              <a:off x="-928913" y="264802"/>
              <a:ext cx="11229048" cy="48029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887"/>
                </a:lnSpc>
              </a:pPr>
              <a:r>
                <a:rPr lang="en-US" sz="5886" spc="1094" dirty="0">
                  <a:solidFill>
                    <a:schemeClr val="bg1"/>
                  </a:solidFill>
                  <a:latin typeface="Myriad Pro" panose="020B0503030403020204" pitchFamily="34" charset="0"/>
                </a:rPr>
                <a:t>Transform incentives and financing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FCB66A-8C61-6C92-121E-238E76DF31D2}"/>
                </a:ext>
              </a:extLst>
            </p:cNvPr>
            <p:cNvSpPr txBox="1"/>
            <p:nvPr/>
          </p:nvSpPr>
          <p:spPr>
            <a:xfrm>
              <a:off x="1" y="2766136"/>
              <a:ext cx="9989793" cy="1090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7BB2B383-144B-A4D8-3501-621EB5D4B98E}"/>
              </a:ext>
            </a:extLst>
          </p:cNvPr>
          <p:cNvGrpSpPr/>
          <p:nvPr/>
        </p:nvGrpSpPr>
        <p:grpSpPr>
          <a:xfrm>
            <a:off x="1066800" y="3936727"/>
            <a:ext cx="6968704" cy="5638800"/>
            <a:chOff x="-928913" y="264802"/>
            <a:chExt cx="11284923" cy="10202385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E344B0C3-F088-2E32-1364-E29F94BDD613}"/>
                </a:ext>
              </a:extLst>
            </p:cNvPr>
            <p:cNvSpPr txBox="1"/>
            <p:nvPr/>
          </p:nvSpPr>
          <p:spPr>
            <a:xfrm>
              <a:off x="-928913" y="264802"/>
              <a:ext cx="11229048" cy="48029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887"/>
                </a:lnSpc>
              </a:pPr>
              <a:r>
                <a:rPr lang="en-US" sz="5886" spc="1094" dirty="0">
                  <a:solidFill>
                    <a:schemeClr val="bg1"/>
                  </a:solidFill>
                  <a:latin typeface="Myriad Pro" panose="020B0503030403020204" pitchFamily="34" charset="0"/>
                </a:rPr>
                <a:t>Improve consumer confidence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C682FC-67E4-C9AD-B967-86C5861BD29A}"/>
                </a:ext>
              </a:extLst>
            </p:cNvPr>
            <p:cNvSpPr txBox="1"/>
            <p:nvPr/>
          </p:nvSpPr>
          <p:spPr>
            <a:xfrm>
              <a:off x="1" y="2766136"/>
              <a:ext cx="9989793" cy="1090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6EA87BAE-932F-2BA7-EA8C-D7DA92E418B1}"/>
                </a:ext>
              </a:extLst>
            </p:cNvPr>
            <p:cNvSpPr txBox="1"/>
            <p:nvPr/>
          </p:nvSpPr>
          <p:spPr>
            <a:xfrm>
              <a:off x="-873038" y="5664219"/>
              <a:ext cx="11229048" cy="48029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Support business innovation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0394914-A166-7537-8415-18DB7DD27241}"/>
              </a:ext>
            </a:extLst>
          </p:cNvPr>
          <p:cNvSpPr/>
          <p:nvPr/>
        </p:nvSpPr>
        <p:spPr>
          <a:xfrm>
            <a:off x="10287000" y="5981700"/>
            <a:ext cx="2315285" cy="2204090"/>
          </a:xfrm>
          <a:prstGeom prst="roundRect">
            <a:avLst/>
          </a:prstGeom>
          <a:solidFill>
            <a:srgbClr val="F261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13BDD8D-E73B-5699-0FE0-7E3CAD825A60}"/>
              </a:ext>
            </a:extLst>
          </p:cNvPr>
          <p:cNvSpPr/>
          <p:nvPr/>
        </p:nvSpPr>
        <p:spPr>
          <a:xfrm>
            <a:off x="12649200" y="5981700"/>
            <a:ext cx="2315285" cy="2204090"/>
          </a:xfrm>
          <a:prstGeom prst="roundRect">
            <a:avLst/>
          </a:prstGeom>
          <a:solidFill>
            <a:srgbClr val="F261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8392C66-7C36-023C-BADD-DA2FF25D93AB}"/>
              </a:ext>
            </a:extLst>
          </p:cNvPr>
          <p:cNvSpPr/>
          <p:nvPr/>
        </p:nvSpPr>
        <p:spPr>
          <a:xfrm>
            <a:off x="15011400" y="5981700"/>
            <a:ext cx="2315285" cy="2204090"/>
          </a:xfrm>
          <a:prstGeom prst="roundRect">
            <a:avLst/>
          </a:prstGeom>
          <a:solidFill>
            <a:srgbClr val="F261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97EE553-1615-907E-3F8A-F6FB2CD3482D}"/>
              </a:ext>
            </a:extLst>
          </p:cNvPr>
          <p:cNvSpPr/>
          <p:nvPr/>
        </p:nvSpPr>
        <p:spPr>
          <a:xfrm>
            <a:off x="10287000" y="3695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EEB2D78-BEA4-CDD4-2BCF-C304D8DCF004}"/>
              </a:ext>
            </a:extLst>
          </p:cNvPr>
          <p:cNvSpPr/>
          <p:nvPr/>
        </p:nvSpPr>
        <p:spPr>
          <a:xfrm>
            <a:off x="12649200" y="3695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E787F96-1DEC-8F21-FC63-7719A6FC670B}"/>
              </a:ext>
            </a:extLst>
          </p:cNvPr>
          <p:cNvSpPr/>
          <p:nvPr/>
        </p:nvSpPr>
        <p:spPr>
          <a:xfrm>
            <a:off x="15011400" y="3695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9A8CB9-4DE7-F5AD-D1EF-8CC467635CBE}"/>
              </a:ext>
            </a:extLst>
          </p:cNvPr>
          <p:cNvSpPr/>
          <p:nvPr/>
        </p:nvSpPr>
        <p:spPr>
          <a:xfrm>
            <a:off x="10257715" y="1409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A4A1DED-7D08-B11A-4251-A1E6AE4748D4}"/>
              </a:ext>
            </a:extLst>
          </p:cNvPr>
          <p:cNvSpPr/>
          <p:nvPr/>
        </p:nvSpPr>
        <p:spPr>
          <a:xfrm>
            <a:off x="14982115" y="1409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52C28BF-11E7-70EB-1878-8DD2B788E826}"/>
              </a:ext>
            </a:extLst>
          </p:cNvPr>
          <p:cNvSpPr/>
          <p:nvPr/>
        </p:nvSpPr>
        <p:spPr>
          <a:xfrm>
            <a:off x="12624862" y="1409700"/>
            <a:ext cx="2315285" cy="2204090"/>
          </a:xfrm>
          <a:prstGeom prst="roundRect">
            <a:avLst/>
          </a:prstGeom>
          <a:solidFill>
            <a:srgbClr val="03728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550C9D-F181-A82A-9592-FD57B39DE780}"/>
              </a:ext>
            </a:extLst>
          </p:cNvPr>
          <p:cNvSpPr txBox="1"/>
          <p:nvPr/>
        </p:nvSpPr>
        <p:spPr>
          <a:xfrm>
            <a:off x="10410115" y="2046702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Upstream incentives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96BA35-BF91-A6CB-CE4E-AF477DD4E1C9}"/>
              </a:ext>
            </a:extLst>
          </p:cNvPr>
          <p:cNvSpPr txBox="1"/>
          <p:nvPr/>
        </p:nvSpPr>
        <p:spPr>
          <a:xfrm>
            <a:off x="12573000" y="2046702"/>
            <a:ext cx="2439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Performance standards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C57D36-8A06-EAC6-5403-3E8C2E8F52CB}"/>
              </a:ext>
            </a:extLst>
          </p:cNvPr>
          <p:cNvSpPr txBox="1"/>
          <p:nvPr/>
        </p:nvSpPr>
        <p:spPr>
          <a:xfrm>
            <a:off x="15171294" y="2046702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Long-term financing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A227D1-401D-D5A1-CDFF-E536864213DD}"/>
              </a:ext>
            </a:extLst>
          </p:cNvPr>
          <p:cNvSpPr txBox="1"/>
          <p:nvPr/>
        </p:nvSpPr>
        <p:spPr>
          <a:xfrm>
            <a:off x="10439400" y="4278794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Improved data access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12771E-1D38-328C-F2C9-89DDBAC95E15}"/>
              </a:ext>
            </a:extLst>
          </p:cNvPr>
          <p:cNvSpPr txBox="1"/>
          <p:nvPr/>
        </p:nvSpPr>
        <p:spPr>
          <a:xfrm>
            <a:off x="12830217" y="4278794"/>
            <a:ext cx="2028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Concierge services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601E79-014E-E9AC-3D29-02993C2EA6E4}"/>
              </a:ext>
            </a:extLst>
          </p:cNvPr>
          <p:cNvSpPr txBox="1"/>
          <p:nvPr/>
        </p:nvSpPr>
        <p:spPr>
          <a:xfrm>
            <a:off x="15063611" y="4278794"/>
            <a:ext cx="226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Consumer awareness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137EAB-5E11-67D1-2DC7-96258F4A0849}"/>
              </a:ext>
            </a:extLst>
          </p:cNvPr>
          <p:cNvSpPr txBox="1"/>
          <p:nvPr/>
        </p:nvSpPr>
        <p:spPr>
          <a:xfrm>
            <a:off x="12661452" y="6507502"/>
            <a:ext cx="226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Modernization supports &amp; training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6D24BB-E671-0795-B275-AAF3D4EBA233}"/>
              </a:ext>
            </a:extLst>
          </p:cNvPr>
          <p:cNvSpPr txBox="1"/>
          <p:nvPr/>
        </p:nvSpPr>
        <p:spPr>
          <a:xfrm>
            <a:off x="10303235" y="6630613"/>
            <a:ext cx="226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Mentorship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&amp; coaching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2DD5FF-7129-2C26-A1E0-9981663C3459}"/>
              </a:ext>
            </a:extLst>
          </p:cNvPr>
          <p:cNvSpPr txBox="1"/>
          <p:nvPr/>
        </p:nvSpPr>
        <p:spPr>
          <a:xfrm>
            <a:off x="15034326" y="6630613"/>
            <a:ext cx="2263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Business accelerators</a:t>
            </a:r>
          </a:p>
        </p:txBody>
      </p:sp>
    </p:spTree>
    <p:extLst>
      <p:ext uri="{BB962C8B-B14F-4D97-AF65-F5344CB8AC3E}">
        <p14:creationId xmlns:p14="http://schemas.microsoft.com/office/powerpoint/2010/main" val="4273532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1028830"/>
            <a:ext cx="15497927" cy="9258170"/>
            <a:chOff x="-363859" y="19049"/>
            <a:chExt cx="10353652" cy="12344224"/>
          </a:xfrm>
        </p:grpSpPr>
        <p:sp>
          <p:nvSpPr>
            <p:cNvPr id="3" name="TextBox 3"/>
            <p:cNvSpPr txBox="1"/>
            <p:nvPr/>
          </p:nvSpPr>
          <p:spPr>
            <a:xfrm>
              <a:off x="0" y="19049"/>
              <a:ext cx="9989793" cy="2359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Upstream incentives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63859" y="2856655"/>
              <a:ext cx="9989793" cy="9506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Performance based incentives for contractors and renovators. 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Upstream incentives to make every AC a heat-pump.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0E1226"/>
                  </a:solidFill>
                  <a:latin typeface="Myriad Pro" panose="020B0503030403020204" pitchFamily="34" charset="0"/>
                </a:rPr>
                <a:t>Caution: misaligned incentives may cause unintended consequences.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endParaRPr lang="en-US" sz="4000" spc="184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8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1315" y="773175"/>
            <a:ext cx="15552666" cy="8740650"/>
            <a:chOff x="-140044" y="19049"/>
            <a:chExt cx="10129837" cy="11654199"/>
          </a:xfrm>
        </p:grpSpPr>
        <p:sp>
          <p:nvSpPr>
            <p:cNvPr id="3" name="TextBox 3"/>
            <p:cNvSpPr txBox="1"/>
            <p:nvPr/>
          </p:nvSpPr>
          <p:spPr>
            <a:xfrm>
              <a:off x="0" y="19049"/>
              <a:ext cx="9989793" cy="353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Performance standards and certification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40044" y="4081682"/>
              <a:ext cx="9989793" cy="7591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Minimum energy performance standards for homes? Indoor IAQ standards?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ACCA QI certification or other third-party verification?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0E1226"/>
                  </a:solidFill>
                  <a:latin typeface="Myriad Pro" panose="020B0503030403020204" pitchFamily="34" charset="0"/>
                </a:rPr>
                <a:t>Caution: Admin costs cumbersome, is there consumer demand?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96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1696" y="822861"/>
            <a:ext cx="16676704" cy="6025114"/>
            <a:chOff x="0" y="88222"/>
            <a:chExt cx="9989793" cy="8033485"/>
          </a:xfrm>
        </p:grpSpPr>
        <p:sp>
          <p:nvSpPr>
            <p:cNvPr id="3" name="TextBox 3"/>
            <p:cNvSpPr txBox="1"/>
            <p:nvPr/>
          </p:nvSpPr>
          <p:spPr>
            <a:xfrm>
              <a:off x="38999" y="88222"/>
              <a:ext cx="9442043" cy="23596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Expanded financing for homeowners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402722"/>
              <a:ext cx="9989793" cy="4718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On-bill financing (pay back through utility bills?)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PACE financing (pay back through property taxes?)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Energy efficiency HELOC? 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Long-term public financing?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0E1226"/>
                  </a:solidFill>
                  <a:latin typeface="Myriad Pro" panose="020B0503030403020204" pitchFamily="34" charset="0"/>
                </a:rPr>
                <a:t>Caution: pair with consumer protection.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93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0406" y="1042987"/>
            <a:ext cx="14814394" cy="5483912"/>
            <a:chOff x="-397725" y="19049"/>
            <a:chExt cx="10710125" cy="7311882"/>
          </a:xfrm>
        </p:grpSpPr>
        <p:sp>
          <p:nvSpPr>
            <p:cNvPr id="3" name="TextBox 3"/>
            <p:cNvSpPr txBox="1"/>
            <p:nvPr/>
          </p:nvSpPr>
          <p:spPr>
            <a:xfrm>
              <a:off x="0" y="19049"/>
              <a:ext cx="10312400" cy="11798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Improved access to data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97725" y="3569474"/>
              <a:ext cx="9989793" cy="3761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Business innovation grants?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Expedited permitting?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Service modernization training? 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87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28760" y="1042987"/>
            <a:ext cx="8244840" cy="9435704"/>
            <a:chOff x="-29374" y="19049"/>
            <a:chExt cx="10019167" cy="12580933"/>
          </a:xfrm>
        </p:grpSpPr>
        <p:sp>
          <p:nvSpPr>
            <p:cNvPr id="5" name="TextBox 5"/>
            <p:cNvSpPr txBox="1"/>
            <p:nvPr/>
          </p:nvSpPr>
          <p:spPr>
            <a:xfrm>
              <a:off x="0" y="19049"/>
              <a:ext cx="9989793" cy="117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Our expertise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9374" y="1930399"/>
              <a:ext cx="9989793" cy="10669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71500" indent="-571500" algn="l">
                <a:buFont typeface="Arial" panose="020B0604020202020204" pitchFamily="34" charset="0"/>
                <a:buChar char="•"/>
              </a:pPr>
              <a:r>
                <a:rPr lang="en-CA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Research and identify effective energy efficiency policies</a:t>
              </a:r>
              <a:br>
                <a:rPr lang="en-CA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</a:br>
              <a:endParaRPr lang="en-CA" sz="4000" spc="184" dirty="0">
                <a:solidFill>
                  <a:srgbClr val="FFFFFF"/>
                </a:solidFill>
                <a:latin typeface="Heebo" pitchFamily="2" charset="-79"/>
                <a:cs typeface="Heebo" pitchFamily="2" charset="-79"/>
              </a:endParaRPr>
            </a:p>
            <a:p>
              <a:pPr marL="571500" indent="-571500" algn="l">
                <a:buFont typeface="Arial" panose="020B0604020202020204" pitchFamily="34" charset="0"/>
                <a:buChar char="•"/>
              </a:pPr>
              <a:r>
                <a:rPr lang="en-CA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Communicate the benefits  and significance of investing in energy efficiency</a:t>
              </a:r>
              <a:br>
                <a:rPr lang="en-CA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</a:br>
              <a:endParaRPr lang="en-CA" sz="4000" spc="184" dirty="0">
                <a:solidFill>
                  <a:srgbClr val="FFFFFF"/>
                </a:solidFill>
                <a:latin typeface="Heebo" pitchFamily="2" charset="-79"/>
                <a:cs typeface="Heebo" pitchFamily="2" charset="-79"/>
              </a:endParaRPr>
            </a:p>
            <a:p>
              <a:pPr marL="571500" indent="-571500" algn="l">
                <a:buFont typeface="Arial" panose="020B0604020202020204" pitchFamily="34" charset="0"/>
                <a:buChar char="•"/>
              </a:pPr>
              <a:r>
                <a:rPr lang="en-CA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Mobilize the energy efficiency community for collective action and change</a:t>
              </a:r>
              <a:endParaRPr lang="en-US" sz="4000" spc="184" dirty="0">
                <a:solidFill>
                  <a:srgbClr val="FFFFFF"/>
                </a:solidFill>
                <a:latin typeface="Heebo" pitchFamily="2" charset="-79"/>
                <a:cs typeface="Heebo" pitchFamily="2" charset="-79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pic>
        <p:nvPicPr>
          <p:cNvPr id="3" name="Picture 2" descr="A person in a hard hat using a walkie talkie&#10;&#10;Description automatically generated">
            <a:extLst>
              <a:ext uri="{FF2B5EF4-FFF2-40B4-BE49-F238E27FC236}">
                <a16:creationId xmlns:a16="http://schemas.microsoft.com/office/drawing/2014/main" id="{0EBD4565-E4F7-4693-199A-718CCC8F9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800" y="0"/>
            <a:ext cx="15455646" cy="1030376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3089" y="752595"/>
            <a:ext cx="16073544" cy="8871283"/>
            <a:chOff x="-99451" y="-368141"/>
            <a:chExt cx="10527406" cy="11828377"/>
          </a:xfrm>
        </p:grpSpPr>
        <p:sp>
          <p:nvSpPr>
            <p:cNvPr id="3" name="TextBox 3"/>
            <p:cNvSpPr txBox="1"/>
            <p:nvPr/>
          </p:nvSpPr>
          <p:spPr>
            <a:xfrm>
              <a:off x="115555" y="-368141"/>
              <a:ext cx="10312400" cy="3539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68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86" b="0" i="0" u="none" strike="noStrike" kern="1200" cap="none" spc="109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Concierge and Consultative Services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99451" y="3868670"/>
              <a:ext cx="9989793" cy="7591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600" marR="0" lvl="1" indent="-431800" algn="l" defTabSz="914400" rtl="0" eaLnBrk="1" fontAlgn="auto" latinLnBrk="0" hangingPunct="1">
                <a:lnSpc>
                  <a:spcPts val="55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4000" b="0" i="0" u="none" strike="noStrike" kern="1200" cap="none" spc="18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Tailored solutions for underserved markets? </a:t>
              </a:r>
            </a:p>
            <a:p>
              <a:pPr marL="863600" marR="0" lvl="1" indent="-431800" algn="l" defTabSz="914400" rtl="0" eaLnBrk="1" fontAlgn="auto" latinLnBrk="0" hangingPunct="1">
                <a:lnSpc>
                  <a:spcPts val="55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4000" b="0" i="0" u="none" strike="noStrike" kern="1200" cap="none" spc="18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Consumer aggregation?</a:t>
              </a:r>
            </a:p>
            <a:p>
              <a:pPr marL="863600" marR="0" lvl="1" indent="-431800" algn="l" defTabSz="914400" rtl="0" eaLnBrk="1" fontAlgn="auto" latinLnBrk="0" hangingPunct="1">
                <a:lnSpc>
                  <a:spcPts val="55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4000" b="0" i="0" u="none" strike="noStrike" kern="1200" cap="none" spc="18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Design to spec?</a:t>
              </a:r>
            </a:p>
            <a:p>
              <a:pPr marL="863600" marR="0" lvl="1" indent="-431800" algn="l" defTabSz="914400" rtl="0" eaLnBrk="1" fontAlgn="auto" latinLnBrk="0" hangingPunct="1">
                <a:lnSpc>
                  <a:spcPts val="55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One-stop project management and retrofit sequencing?</a:t>
              </a:r>
            </a:p>
            <a:p>
              <a:pPr marL="863600" lvl="1" indent="-431800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0E1226"/>
                  </a:solidFill>
                  <a:latin typeface="Myriad Pro" panose="020B0503030403020204" pitchFamily="34" charset="0"/>
                </a:rPr>
                <a:t>Caution: more intermediaries, more friction?</a:t>
              </a:r>
              <a:endParaRPr kumimoji="0" lang="en-US" sz="4000" b="0" i="0" u="none" strike="noStrike" kern="1200" cap="none" spc="18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06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1999" y="844993"/>
            <a:ext cx="15751981" cy="7339525"/>
            <a:chOff x="-363859" y="19049"/>
            <a:chExt cx="10676259" cy="9786033"/>
          </a:xfrm>
        </p:grpSpPr>
        <p:sp>
          <p:nvSpPr>
            <p:cNvPr id="3" name="TextBox 3"/>
            <p:cNvSpPr txBox="1"/>
            <p:nvPr/>
          </p:nvSpPr>
          <p:spPr>
            <a:xfrm>
              <a:off x="0" y="19049"/>
              <a:ext cx="10312400" cy="23596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Consumer awareness and education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63859" y="4128570"/>
              <a:ext cx="10312400" cy="5676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63600" marR="0" lvl="1" indent="-431800" algn="l" defTabSz="914400" rtl="0" eaLnBrk="1" fontAlgn="auto" latinLnBrk="0" hangingPunct="1">
                <a:lnSpc>
                  <a:spcPts val="55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4000" b="0" i="0" u="none" strike="noStrike" kern="1200" cap="none" spc="18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Mandatory building energy labelling?</a:t>
              </a:r>
            </a:p>
            <a:p>
              <a:pPr marL="863600" marR="0" lvl="1" indent="-431800" algn="l" defTabSz="914400" rtl="0" eaLnBrk="1" fontAlgn="auto" latinLnBrk="0" hangingPunct="1">
                <a:lnSpc>
                  <a:spcPts val="55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4000" b="0" i="0" u="none" strike="noStrike" kern="1200" cap="none" spc="18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Realtor training?</a:t>
              </a:r>
            </a:p>
            <a:p>
              <a:pPr marL="863600" marR="0" lvl="1" indent="-431800" algn="l" defTabSz="914400" rtl="0" eaLnBrk="1" fontAlgn="auto" latinLnBrk="0" hangingPunct="1">
                <a:lnSpc>
                  <a:spcPts val="55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4000" b="0" i="0" u="none" strike="noStrike" kern="1200" cap="none" spc="18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Public education campaigns? </a:t>
              </a:r>
            </a:p>
            <a:p>
              <a:pPr marL="863600" marR="0" lvl="1" indent="-431800" algn="l" defTabSz="914400" rtl="0" eaLnBrk="1" fontAlgn="auto" latinLnBrk="0" hangingPunct="1">
                <a:lnSpc>
                  <a:spcPts val="55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4000" b="0" i="0" u="none" strike="noStrike" kern="1200" cap="none" spc="18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Consumer protection?</a:t>
              </a:r>
            </a:p>
            <a:p>
              <a:pPr marL="863600" marR="0" lvl="1" indent="-431800" algn="l" defTabSz="914400" rtl="0" eaLnBrk="1" fontAlgn="auto" latinLnBrk="0" hangingPunct="1">
                <a:lnSpc>
                  <a:spcPts val="55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Extended OEM warranty?</a:t>
              </a:r>
            </a:p>
            <a:p>
              <a:pPr marL="863600" lvl="1" indent="-431800">
                <a:lnSpc>
                  <a:spcPts val="5559"/>
                </a:lnSpc>
                <a:buFont typeface="Arial"/>
                <a:buChar char="•"/>
                <a:defRPr/>
              </a:pPr>
              <a:r>
                <a:rPr lang="en-US" sz="4000" spc="184" dirty="0">
                  <a:solidFill>
                    <a:srgbClr val="0E1226"/>
                  </a:solidFill>
                  <a:latin typeface="Myriad Pro" panose="020B0503030403020204" pitchFamily="34" charset="0"/>
                </a:rPr>
                <a:t>Caution: need to take whole-home approach</a:t>
              </a:r>
              <a:endParaRPr lang="en-US" sz="4000" spc="184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12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42987"/>
            <a:ext cx="15659100" cy="5717013"/>
            <a:chOff x="0" y="19049"/>
            <a:chExt cx="10312400" cy="7622682"/>
          </a:xfrm>
        </p:grpSpPr>
        <p:sp>
          <p:nvSpPr>
            <p:cNvPr id="3" name="TextBox 3"/>
            <p:cNvSpPr txBox="1"/>
            <p:nvPr/>
          </p:nvSpPr>
          <p:spPr>
            <a:xfrm>
              <a:off x="0" y="19049"/>
              <a:ext cx="10312400" cy="23596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Mentorship and coaching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5711" y="2922747"/>
              <a:ext cx="9989793" cy="4718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Peer-peer business mentoring?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HVAC center of excellence?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Business strategy coaching?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Advisory services?</a:t>
              </a:r>
            </a:p>
            <a:p>
              <a:pPr marL="863600" lvl="1" indent="-431800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0E1226"/>
                  </a:solidFill>
                  <a:latin typeface="Myriad Pro" panose="020B0503030403020204" pitchFamily="34" charset="0"/>
                </a:rPr>
                <a:t>Caution: must coordinate for public good</a:t>
              </a:r>
              <a:endParaRPr lang="en-US" sz="4000" spc="184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94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0" y="752594"/>
            <a:ext cx="15011400" cy="7352890"/>
            <a:chOff x="-50800" y="-368142"/>
            <a:chExt cx="10328171" cy="9803853"/>
          </a:xfrm>
        </p:grpSpPr>
        <p:sp>
          <p:nvSpPr>
            <p:cNvPr id="3" name="TextBox 3"/>
            <p:cNvSpPr txBox="1"/>
            <p:nvPr/>
          </p:nvSpPr>
          <p:spPr>
            <a:xfrm>
              <a:off x="-35029" y="-368142"/>
              <a:ext cx="10312400" cy="35394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Modernization supports and training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50800" y="3759199"/>
              <a:ext cx="9989795" cy="5676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FSM and CRM training?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Expedited permitting?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Remote diagnostic tools?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Easy to use system sizing software?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Micro-grants for process improvements?</a:t>
              </a:r>
            </a:p>
            <a:p>
              <a:pPr marL="863600" lvl="1" indent="-431800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0E1226"/>
                  </a:solidFill>
                  <a:latin typeface="Myriad Pro" panose="020B0503030403020204" pitchFamily="34" charset="0"/>
                </a:rPr>
                <a:t>Caution: no one-size fits all</a:t>
              </a:r>
              <a:endParaRPr lang="en-US" sz="4000" spc="184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74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C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6279" y="669025"/>
            <a:ext cx="15831521" cy="6642114"/>
            <a:chOff x="-229895" y="-479567"/>
            <a:chExt cx="11396991" cy="8856151"/>
          </a:xfrm>
        </p:grpSpPr>
        <p:sp>
          <p:nvSpPr>
            <p:cNvPr id="3" name="TextBox 3"/>
            <p:cNvSpPr txBox="1"/>
            <p:nvPr/>
          </p:nvSpPr>
          <p:spPr>
            <a:xfrm>
              <a:off x="-35030" y="-479567"/>
              <a:ext cx="10312400" cy="3539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Business incubators and accelerators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229895" y="3657599"/>
              <a:ext cx="11396991" cy="47189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Business fundamentals training?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Custom courses and learning modules?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Small business administration skills?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Business model coaching?</a:t>
              </a:r>
            </a:p>
            <a:p>
              <a:pPr marL="863600" lvl="1" indent="-431800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0E1226"/>
                  </a:solidFill>
                  <a:latin typeface="Myriad Pro" panose="020B0503030403020204" pitchFamily="34" charset="0"/>
                </a:rPr>
                <a:t>Caution: need non-credentialed pathways to success</a:t>
              </a:r>
              <a:endParaRPr lang="en-US" sz="4000" spc="184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492562" y="8577305"/>
            <a:ext cx="1490638" cy="13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51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b="15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121119AB-5E66-80B8-2A9D-FE4620E6E2C8}"/>
              </a:ext>
            </a:extLst>
          </p:cNvPr>
          <p:cNvGrpSpPr/>
          <p:nvPr/>
        </p:nvGrpSpPr>
        <p:grpSpPr>
          <a:xfrm>
            <a:off x="-34636" y="0"/>
            <a:ext cx="18288000" cy="10287000"/>
            <a:chOff x="0" y="0"/>
            <a:chExt cx="3702121" cy="322250"/>
          </a:xfrm>
          <a:solidFill>
            <a:schemeClr val="tx1">
              <a:alpha val="42000"/>
            </a:schemeClr>
          </a:solidFill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7D0C1FC1-0CFB-E4C6-AAEE-577C6C379451}"/>
                </a:ext>
              </a:extLst>
            </p:cNvPr>
            <p:cNvSpPr/>
            <p:nvPr/>
          </p:nvSpPr>
          <p:spPr>
            <a:xfrm>
              <a:off x="0" y="0"/>
              <a:ext cx="3702121" cy="322250"/>
            </a:xfrm>
            <a:custGeom>
              <a:avLst/>
              <a:gdLst/>
              <a:ahLst/>
              <a:cxnLst/>
              <a:rect l="l" t="t" r="r" b="b"/>
              <a:pathLst>
                <a:path w="3702121" h="322250">
                  <a:moveTo>
                    <a:pt x="0" y="0"/>
                  </a:moveTo>
                  <a:lnTo>
                    <a:pt x="3702121" y="0"/>
                  </a:lnTo>
                  <a:lnTo>
                    <a:pt x="3702121" y="322250"/>
                  </a:lnTo>
                  <a:lnTo>
                    <a:pt x="0" y="32225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94064" y="4596737"/>
            <a:ext cx="16230600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7"/>
              </a:lnSpc>
            </a:pPr>
            <a:r>
              <a:rPr lang="en-US" sz="5886" b="1" spc="1094" dirty="0">
                <a:solidFill>
                  <a:srgbClr val="FFFFFF"/>
                </a:solidFill>
                <a:latin typeface="Myriad Pro" panose="020B0503030403020204" pitchFamily="34" charset="0"/>
              </a:rPr>
              <a:t>Bringing it all together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94064" y="5829300"/>
            <a:ext cx="1623060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5"/>
              </a:lnSpc>
            </a:pPr>
            <a:r>
              <a:rPr lang="en-US" sz="4047" spc="218" dirty="0">
                <a:solidFill>
                  <a:srgbClr val="FFFFFF"/>
                </a:solidFill>
                <a:latin typeface="Myriad Pro" panose="020B0503030403020204" pitchFamily="34" charset="0"/>
              </a:rPr>
              <a:t>How policy can work for people doing the work</a:t>
            </a:r>
          </a:p>
        </p:txBody>
      </p:sp>
    </p:spTree>
    <p:extLst>
      <p:ext uri="{BB962C8B-B14F-4D97-AF65-F5344CB8AC3E}">
        <p14:creationId xmlns:p14="http://schemas.microsoft.com/office/powerpoint/2010/main" val="2401211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B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42987"/>
            <a:ext cx="16497300" cy="7127417"/>
            <a:chOff x="0" y="19049"/>
            <a:chExt cx="21996399" cy="9503220"/>
          </a:xfrm>
        </p:grpSpPr>
        <p:sp>
          <p:nvSpPr>
            <p:cNvPr id="3" name="TextBox 3"/>
            <p:cNvSpPr txBox="1"/>
            <p:nvPr/>
          </p:nvSpPr>
          <p:spPr>
            <a:xfrm>
              <a:off x="0" y="19049"/>
              <a:ext cx="21996399" cy="1179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Key insights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58801" y="2336799"/>
              <a:ext cx="20523196" cy="71854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marR="0" lvl="0" indent="-571500" algn="l" defTabSz="914400" rtl="0" eaLnBrk="1" fontAlgn="auto" latinLnBrk="0" hangingPunct="1">
                <a:lnSpc>
                  <a:spcPts val="47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0" i="0" u="none" strike="noStrike" kern="1200" cap="none" spc="21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People doing the work of decarbonization are expected to perform “miracles”</a:t>
              </a:r>
            </a:p>
            <a:p>
              <a:pPr marL="571500" marR="0" lvl="0" indent="-571500" algn="l" defTabSz="914400" rtl="0" eaLnBrk="1" fontAlgn="auto" latinLnBrk="0" hangingPunct="1">
                <a:lnSpc>
                  <a:spcPts val="47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0" i="0" u="none" strike="noStrike" kern="1200" cap="none" spc="21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Dominant business models fail to capture significant value for both contractors and homeowners</a:t>
              </a:r>
            </a:p>
            <a:p>
              <a:pPr marL="571500" marR="0" lvl="0" indent="-571500" algn="l" defTabSz="914400" rtl="0" eaLnBrk="1" fontAlgn="auto" latinLnBrk="0" hangingPunct="1">
                <a:lnSpc>
                  <a:spcPts val="47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0" i="0" u="none" strike="noStrike" kern="1200" cap="none" spc="21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Business model change necessary policy pillar for home decarbonization and for Canada’s prosperity</a:t>
              </a:r>
            </a:p>
            <a:p>
              <a:pPr marL="571500" marR="0" lvl="0" indent="-571500" algn="l" defTabSz="914400" rtl="0" eaLnBrk="1" fontAlgn="auto" latinLnBrk="0" hangingPunct="1">
                <a:lnSpc>
                  <a:spcPts val="47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0" i="0" u="none" strike="noStrike" kern="1200" cap="none" spc="21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Change is not spontaneous</a:t>
              </a:r>
              <a:endParaRPr lang="en-US" sz="3600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  <a:p>
              <a:pPr marL="571500" indent="-571500">
                <a:lnSpc>
                  <a:spcPts val="4735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sz="3600" b="0" i="0" u="none" strike="noStrike" kern="1200" cap="none" spc="21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Home performance is a strategic sector that needs its own business supports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90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BD9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851554-38E5-D07D-EAB3-F80CA44DB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96ECB01-58C2-4B3E-E572-087C25B8AB16}"/>
              </a:ext>
            </a:extLst>
          </p:cNvPr>
          <p:cNvGrpSpPr/>
          <p:nvPr/>
        </p:nvGrpSpPr>
        <p:grpSpPr>
          <a:xfrm>
            <a:off x="1028699" y="1042987"/>
            <a:ext cx="16497301" cy="5921959"/>
            <a:chOff x="0" y="19049"/>
            <a:chExt cx="21996399" cy="7895943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873743AD-7861-ABEE-1E02-E8DA3FB4E436}"/>
                </a:ext>
              </a:extLst>
            </p:cNvPr>
            <p:cNvSpPr txBox="1"/>
            <p:nvPr/>
          </p:nvSpPr>
          <p:spPr>
            <a:xfrm>
              <a:off x="0" y="19049"/>
              <a:ext cx="21996399" cy="1179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68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86" b="0" i="0" u="none" strike="noStrike" kern="1200" cap="none" spc="1094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Key recommendations</a:t>
              </a: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F61D862-E841-C215-9635-C3131C14860C}"/>
                </a:ext>
              </a:extLst>
            </p:cNvPr>
            <p:cNvSpPr txBox="1"/>
            <p:nvPr/>
          </p:nvSpPr>
          <p:spPr>
            <a:xfrm>
              <a:off x="0" y="2766136"/>
              <a:ext cx="9989793" cy="810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35"/>
                </a:lnSpc>
              </a:pPr>
              <a:endParaRPr lang="en-US" sz="4047" spc="218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49EFFDC-B351-9F97-6157-F385C6763001}"/>
                </a:ext>
              </a:extLst>
            </p:cNvPr>
            <p:cNvSpPr txBox="1"/>
            <p:nvPr/>
          </p:nvSpPr>
          <p:spPr>
            <a:xfrm>
              <a:off x="558801" y="2336799"/>
              <a:ext cx="20523197" cy="55781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marR="0" lvl="0" indent="-571500" algn="l" defTabSz="914400" rtl="0" eaLnBrk="1" fontAlgn="auto" latinLnBrk="0" hangingPunct="1">
                <a:lnSpc>
                  <a:spcPts val="47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0" i="0" u="none" strike="noStrike" kern="1200" cap="none" spc="21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Facilitate business model transformation</a:t>
              </a:r>
              <a:r>
                <a:rPr lang="en-US" sz="3600" spc="218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; no single policy can achieve this</a:t>
              </a:r>
            </a:p>
            <a:p>
              <a:pPr marL="571500" indent="-571500">
                <a:lnSpc>
                  <a:spcPts val="4735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3600" spc="218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Focus must be on transforming customer-contractor relationships</a:t>
              </a:r>
            </a:p>
            <a:p>
              <a:pPr marL="571500" marR="0" lvl="0" indent="-571500" algn="l" defTabSz="914400" rtl="0" eaLnBrk="1" fontAlgn="auto" latinLnBrk="0" hangingPunct="1">
                <a:lnSpc>
                  <a:spcPts val="47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spc="218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B</a:t>
              </a:r>
              <a:r>
                <a:rPr kumimoji="0" lang="en-US" sz="3600" b="0" i="0" u="none" strike="noStrike" kern="1200" cap="none" spc="218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usiness</a:t>
              </a:r>
              <a:r>
                <a:rPr kumimoji="0" lang="en-US" sz="3600" b="0" i="0" u="none" strike="noStrike" kern="1200" cap="none" spc="21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 supports must be tailored to meet needs of people doing the work</a:t>
              </a:r>
            </a:p>
            <a:p>
              <a:pPr marL="571500" marR="0" lvl="0" indent="-571500" algn="l" defTabSz="914400" rtl="0" eaLnBrk="1" fontAlgn="auto" latinLnBrk="0" hangingPunct="1">
                <a:lnSpc>
                  <a:spcPts val="47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spc="218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Provide targeted</a:t>
              </a:r>
              <a:r>
                <a:rPr kumimoji="0" lang="en-US" sz="3600" b="0" i="0" u="none" strike="noStrike" kern="1200" cap="none" spc="21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" panose="020B0503030403020204" pitchFamily="34" charset="0"/>
                  <a:ea typeface="+mn-ea"/>
                  <a:cs typeface="+mn-cs"/>
                </a:rPr>
                <a:t> funding, advisory services, networking opportunities and policy coordination</a:t>
              </a:r>
            </a:p>
          </p:txBody>
        </p: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87284DB0-95B7-8E4A-ED4D-177879B11B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71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B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452816-DAEC-DD41-9E46-DC7B2971C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233" y="1574800"/>
            <a:ext cx="7429498" cy="3581400"/>
          </a:xfrm>
        </p:spPr>
        <p:txBody>
          <a:bodyPr anchor="t">
            <a:normAutofit/>
          </a:bodyPr>
          <a:lstStyle/>
          <a:p>
            <a:pPr algn="l"/>
            <a:r>
              <a:rPr lang="en-US" sz="5000" spc="1094" dirty="0">
                <a:solidFill>
                  <a:srgbClr val="FFFFFF"/>
                </a:solidFill>
                <a:latin typeface="Myriad Pro" panose="020B0503030403020204" pitchFamily="34" charset="0"/>
                <a:ea typeface="+mn-ea"/>
                <a:cs typeface="+mn-cs"/>
              </a:rPr>
              <a:t>Sign up, </a:t>
            </a:r>
            <a:br>
              <a:rPr lang="en-US" sz="5000" spc="1094" dirty="0">
                <a:solidFill>
                  <a:srgbClr val="FFFFFF"/>
                </a:solidFill>
                <a:latin typeface="Myriad Pro" panose="020B0503030403020204" pitchFamily="34" charset="0"/>
                <a:ea typeface="+mn-ea"/>
                <a:cs typeface="+mn-cs"/>
              </a:rPr>
            </a:br>
            <a:r>
              <a:rPr lang="en-US" sz="5000" spc="1094" dirty="0">
                <a:solidFill>
                  <a:srgbClr val="FFFFFF"/>
                </a:solidFill>
                <a:latin typeface="Myriad Pro" panose="020B0503030403020204" pitchFamily="34" charset="0"/>
                <a:ea typeface="+mn-ea"/>
                <a:cs typeface="+mn-cs"/>
              </a:rPr>
              <a:t>stay engaged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98FBF1-F1A2-8E69-1FB8-CD2062D4F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Canadian Mechanical and Plumbing Exposition </a:t>
            </a:r>
          </a:p>
          <a:p>
            <a:r>
              <a:rPr lang="en-US"/>
              <a:t>(March 20-22, 2024)</a:t>
            </a:r>
            <a:endParaRPr lang="en-CA" dirty="0"/>
          </a:p>
        </p:txBody>
      </p:sp>
      <p:pic>
        <p:nvPicPr>
          <p:cNvPr id="10" name="Picture 9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F2DA1DA6-8496-3C69-5C67-4827909EC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33" y="3593734"/>
            <a:ext cx="5525232" cy="5525232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84C8005A-0D71-4C56-3F35-7F772A67ED1F}"/>
              </a:ext>
            </a:extLst>
          </p:cNvPr>
          <p:cNvSpPr txBox="1">
            <a:spLocks/>
          </p:cNvSpPr>
          <p:nvPr/>
        </p:nvSpPr>
        <p:spPr>
          <a:xfrm>
            <a:off x="9906368" y="2400300"/>
            <a:ext cx="7706380" cy="3581400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5000" spc="1094" dirty="0">
                <a:solidFill>
                  <a:srgbClr val="FFFFFF"/>
                </a:solidFill>
                <a:latin typeface="Myriad Pro" panose="020B0503030403020204" pitchFamily="34" charset="0"/>
                <a:ea typeface="+mn-ea"/>
                <a:cs typeface="+mn-cs"/>
              </a:rPr>
              <a:t>Connect with me</a:t>
            </a:r>
          </a:p>
          <a:p>
            <a:endParaRPr lang="en-US" sz="5000" dirty="0">
              <a:latin typeface="Myriad Pro" panose="020B0503030403020204" pitchFamily="34" charset="0"/>
            </a:endParaRPr>
          </a:p>
          <a:p>
            <a:endParaRPr lang="en-US" sz="5000" dirty="0">
              <a:latin typeface="Myriad Pro" panose="020B0503030403020204" pitchFamily="34" charset="0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025DC872-FB0D-3ED0-0F72-46C062817D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AA4ED6-D771-1D16-1BFA-BD9C04DB7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069" y="3593734"/>
            <a:ext cx="5406227" cy="552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05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r="9749" b="1925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">
            <a:extLst>
              <a:ext uri="{FF2B5EF4-FFF2-40B4-BE49-F238E27FC236}">
                <a16:creationId xmlns:a16="http://schemas.microsoft.com/office/drawing/2014/main" id="{4DF4C215-46D0-A22E-D037-4D4910EC2C72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3702121" cy="322250"/>
          </a:xfrm>
          <a:solidFill>
            <a:schemeClr val="tx1">
              <a:alpha val="42000"/>
            </a:schemeClr>
          </a:solidFill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91582B3-6C98-8A29-17DE-26CEDEF9799B}"/>
                </a:ext>
              </a:extLst>
            </p:cNvPr>
            <p:cNvSpPr/>
            <p:nvPr/>
          </p:nvSpPr>
          <p:spPr>
            <a:xfrm>
              <a:off x="0" y="0"/>
              <a:ext cx="3702121" cy="322250"/>
            </a:xfrm>
            <a:custGeom>
              <a:avLst/>
              <a:gdLst/>
              <a:ahLst/>
              <a:cxnLst/>
              <a:rect l="l" t="t" r="r" b="b"/>
              <a:pathLst>
                <a:path w="3702121" h="322250">
                  <a:moveTo>
                    <a:pt x="0" y="0"/>
                  </a:moveTo>
                  <a:lnTo>
                    <a:pt x="3702121" y="0"/>
                  </a:lnTo>
                  <a:lnTo>
                    <a:pt x="3702121" y="322250"/>
                  </a:lnTo>
                  <a:lnTo>
                    <a:pt x="0" y="32225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4698474"/>
            <a:ext cx="16230600" cy="890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7"/>
              </a:lnSpc>
            </a:pPr>
            <a:r>
              <a:rPr lang="en-US" sz="5886" spc="1094" dirty="0">
                <a:solidFill>
                  <a:srgbClr val="FFFFFF"/>
                </a:solidFill>
                <a:latin typeface="Myriad Pro" panose="020B0503030403020204" pitchFamily="34" charset="0"/>
              </a:rPr>
              <a:t>Do you believe in miracles?</a:t>
            </a:r>
          </a:p>
        </p:txBody>
      </p:sp>
    </p:spTree>
    <p:extLst>
      <p:ext uri="{BB962C8B-B14F-4D97-AF65-F5344CB8AC3E}">
        <p14:creationId xmlns:p14="http://schemas.microsoft.com/office/powerpoint/2010/main" val="1023627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1F9FD74-CF2E-8C34-9D50-DDA70162E9FA}"/>
              </a:ext>
            </a:extLst>
          </p:cNvPr>
          <p:cNvSpPr txBox="1">
            <a:spLocks/>
          </p:cNvSpPr>
          <p:nvPr/>
        </p:nvSpPr>
        <p:spPr>
          <a:xfrm>
            <a:off x="777239" y="9486903"/>
            <a:ext cx="5181600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Perfect gift! Don’t know you need one till you have one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4C0901-378B-347D-849A-10CB6692CF97}"/>
              </a:ext>
            </a:extLst>
          </p:cNvPr>
          <p:cNvSpPr/>
          <p:nvPr/>
        </p:nvSpPr>
        <p:spPr>
          <a:xfrm>
            <a:off x="533399" y="266700"/>
            <a:ext cx="7391401" cy="94267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ontent Placeholder 10" descr="A black and white drawing of a robe&#10;&#10;Description automatically generated">
            <a:extLst>
              <a:ext uri="{FF2B5EF4-FFF2-40B4-BE49-F238E27FC236}">
                <a16:creationId xmlns:a16="http://schemas.microsoft.com/office/drawing/2014/main" id="{2227CBD4-FB6F-195C-BB01-B8C615224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38100"/>
            <a:ext cx="6324600" cy="948690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143999" y="1042987"/>
            <a:ext cx="8382001" cy="6772537"/>
            <a:chOff x="-1" y="19049"/>
            <a:chExt cx="11176000" cy="6326787"/>
          </a:xfrm>
        </p:grpSpPr>
        <p:sp>
          <p:nvSpPr>
            <p:cNvPr id="5" name="TextBox 5"/>
            <p:cNvSpPr txBox="1"/>
            <p:nvPr/>
          </p:nvSpPr>
          <p:spPr>
            <a:xfrm>
              <a:off x="0" y="19049"/>
              <a:ext cx="11175999" cy="1653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The perfect gift, </a:t>
              </a:r>
            </a:p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is a “miracle”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" y="2368661"/>
              <a:ext cx="11027425" cy="39771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Profoundly positive outcome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Inner workings mysterious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Exceeds norms and expectations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Transforms routine course of life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836EC98-D4A3-BD4D-D676-B3F2711876D9}"/>
              </a:ext>
            </a:extLst>
          </p:cNvPr>
          <p:cNvSpPr txBox="1">
            <a:spLocks/>
          </p:cNvSpPr>
          <p:nvPr/>
        </p:nvSpPr>
        <p:spPr>
          <a:xfrm>
            <a:off x="1066800" y="9121775"/>
            <a:ext cx="63246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Myriad Pro" panose="020B0503030403020204" pitchFamily="34" charset="0"/>
              </a:rPr>
              <a:t>Perfect gift! Don’t know you need one till you have one.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30A905-6523-3E7C-3451-914B4E61A389}"/>
              </a:ext>
            </a:extLst>
          </p:cNvPr>
          <p:cNvSpPr txBox="1"/>
          <p:nvPr/>
        </p:nvSpPr>
        <p:spPr>
          <a:xfrm>
            <a:off x="283381" y="9753603"/>
            <a:ext cx="4953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chemeClr val="bg1"/>
                </a:solidFill>
                <a:latin typeface="Myriad Pro" panose="020B0503030403020204" pitchFamily="34" charset="0"/>
              </a:rPr>
              <a:t>Source: </a:t>
            </a:r>
            <a:r>
              <a:rPr lang="en-US" sz="2100" dirty="0" err="1">
                <a:solidFill>
                  <a:schemeClr val="bg1"/>
                </a:solidFill>
                <a:latin typeface="Myriad Pro" panose="020B0503030403020204" pitchFamily="34" charset="0"/>
              </a:rPr>
              <a:t>rawpixel.com</a:t>
            </a:r>
            <a:endParaRPr lang="en-US" sz="21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07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44000" y="1042987"/>
            <a:ext cx="8382000" cy="7340739"/>
            <a:chOff x="0" y="19049"/>
            <a:chExt cx="11175999" cy="3595062"/>
          </a:xfrm>
        </p:grpSpPr>
        <p:sp>
          <p:nvSpPr>
            <p:cNvPr id="5" name="TextBox 5"/>
            <p:cNvSpPr txBox="1"/>
            <p:nvPr/>
          </p:nvSpPr>
          <p:spPr>
            <a:xfrm>
              <a:off x="0" y="19049"/>
              <a:ext cx="11175999" cy="21667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Decarbonization contractors </a:t>
              </a:r>
            </a:p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are expected </a:t>
              </a:r>
            </a:p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to perform miracles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571556"/>
              <a:ext cx="9989792" cy="1042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Technical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Social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Financial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pic>
        <p:nvPicPr>
          <p:cNvPr id="9" name="Picture 8" descr="A couple of men working on a machine&#10;&#10;Description automatically generated">
            <a:extLst>
              <a:ext uri="{FF2B5EF4-FFF2-40B4-BE49-F238E27FC236}">
                <a16:creationId xmlns:a16="http://schemas.microsoft.com/office/drawing/2014/main" id="{D1F52E62-94EA-4D26-8468-B824CE25C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-248" r="16729" b="248"/>
          <a:stretch/>
        </p:blipFill>
        <p:spPr>
          <a:xfrm>
            <a:off x="40640" y="17780"/>
            <a:ext cx="8382000" cy="1023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8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44000" y="1042987"/>
            <a:ext cx="8382000" cy="7537295"/>
            <a:chOff x="0" y="19049"/>
            <a:chExt cx="11175999" cy="3691324"/>
          </a:xfrm>
        </p:grpSpPr>
        <p:sp>
          <p:nvSpPr>
            <p:cNvPr id="5" name="TextBox 5"/>
            <p:cNvSpPr txBox="1"/>
            <p:nvPr/>
          </p:nvSpPr>
          <p:spPr>
            <a:xfrm>
              <a:off x="0" y="19049"/>
              <a:ext cx="11175999" cy="8667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Miracle #1: Technical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60996"/>
              <a:ext cx="10871199" cy="24493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Bespoke custom projects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New systems sensitive to install quality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House as a system of systems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Must sequence projects over long time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pic>
        <p:nvPicPr>
          <p:cNvPr id="6" name="Picture 5" descr="A couple of men working on a machine&#10;&#10;Description automatically generated">
            <a:extLst>
              <a:ext uri="{FF2B5EF4-FFF2-40B4-BE49-F238E27FC236}">
                <a16:creationId xmlns:a16="http://schemas.microsoft.com/office/drawing/2014/main" id="{E61366D5-7224-DD7E-B7D6-D2673821D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-248" r="16729" b="248"/>
          <a:stretch/>
        </p:blipFill>
        <p:spPr>
          <a:xfrm>
            <a:off x="40640" y="17780"/>
            <a:ext cx="8382000" cy="1023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52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44000" y="1028700"/>
            <a:ext cx="8167594" cy="8229601"/>
            <a:chOff x="-1" y="19049"/>
            <a:chExt cx="11175999" cy="4030375"/>
          </a:xfrm>
        </p:grpSpPr>
        <p:sp>
          <p:nvSpPr>
            <p:cNvPr id="5" name="TextBox 5"/>
            <p:cNvSpPr txBox="1"/>
            <p:nvPr/>
          </p:nvSpPr>
          <p:spPr>
            <a:xfrm>
              <a:off x="-1" y="19049"/>
              <a:ext cx="11175999" cy="8667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Miracle #2: </a:t>
              </a:r>
            </a:p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Social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1" y="1260996"/>
              <a:ext cx="11175997" cy="27884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Earning homeowner trust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Sustain consumer confidence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Shift business practices from</a:t>
              </a:r>
            </a:p>
            <a:p>
              <a:pPr marL="1320800" lvl="2" indent="-431800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Transactional -&gt; relational</a:t>
              </a:r>
            </a:p>
            <a:p>
              <a:pPr marL="1320800" lvl="2" indent="-431800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One-time -&gt; long-term</a:t>
              </a:r>
            </a:p>
            <a:p>
              <a:pPr marL="1320800" lvl="2" indent="-431800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Combative -&gt; collaborative</a:t>
              </a:r>
            </a:p>
            <a:p>
              <a:pPr marL="431800" lvl="1" algn="l">
                <a:lnSpc>
                  <a:spcPts val="5559"/>
                </a:lnSpc>
              </a:pPr>
              <a:endParaRPr lang="en-US" sz="4000" spc="184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endParaRPr lang="en-US" sz="4000" spc="184" dirty="0">
                <a:solidFill>
                  <a:srgbClr val="FFFFFF"/>
                </a:solidFill>
                <a:latin typeface="Myriad Pro" panose="020B0503030403020204" pitchFamily="34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pic>
        <p:nvPicPr>
          <p:cNvPr id="2" name="Picture 1" descr="A couple of men working on a machine&#10;&#10;Description automatically generated">
            <a:extLst>
              <a:ext uri="{FF2B5EF4-FFF2-40B4-BE49-F238E27FC236}">
                <a16:creationId xmlns:a16="http://schemas.microsoft.com/office/drawing/2014/main" id="{B8C52EF9-6B0D-53C5-9AB1-57DC15A57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-248" r="16729" b="248"/>
          <a:stretch/>
        </p:blipFill>
        <p:spPr>
          <a:xfrm>
            <a:off x="40640" y="17780"/>
            <a:ext cx="8382000" cy="1023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6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17285" y="876299"/>
            <a:ext cx="8408714" cy="8667616"/>
            <a:chOff x="-35620" y="-62585"/>
            <a:chExt cx="11211618" cy="4244889"/>
          </a:xfrm>
        </p:grpSpPr>
        <p:sp>
          <p:nvSpPr>
            <p:cNvPr id="5" name="TextBox 5"/>
            <p:cNvSpPr txBox="1"/>
            <p:nvPr/>
          </p:nvSpPr>
          <p:spPr>
            <a:xfrm>
              <a:off x="0" y="-62585"/>
              <a:ext cx="11175998" cy="8667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887"/>
                </a:lnSpc>
              </a:pPr>
              <a:r>
                <a:rPr lang="en-US" sz="5886" spc="1094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Miracle #3: Financial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5620" y="1029516"/>
              <a:ext cx="10094020" cy="31527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Margins, closing-ratios, call-backs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Seasonal feast and famine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Stop-start programs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Employee retention, advancement</a:t>
              </a:r>
            </a:p>
            <a:p>
              <a:pPr marL="863600" lvl="1" indent="-431800" algn="l">
                <a:lnSpc>
                  <a:spcPts val="5559"/>
                </a:lnSpc>
                <a:buFont typeface="Arial"/>
                <a:buChar char="•"/>
              </a:pPr>
              <a:r>
                <a:rPr lang="en-US" sz="4000" spc="184" dirty="0">
                  <a:solidFill>
                    <a:srgbClr val="FFFFFF"/>
                  </a:solidFill>
                  <a:latin typeface="Heebo" pitchFamily="2" charset="-79"/>
                  <a:cs typeface="Heebo" pitchFamily="2" charset="-79"/>
                </a:rPr>
                <a:t>Consolidation, buy-outs, succession planning (or lack thereof)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54000"/>
          </a:blip>
          <a:srcRect l="17199" r="19571" b="44466"/>
          <a:stretch>
            <a:fillRect/>
          </a:stretch>
        </p:blipFill>
        <p:spPr>
          <a:xfrm>
            <a:off x="16513981" y="8577305"/>
            <a:ext cx="1490638" cy="1361990"/>
          </a:xfrm>
          <a:prstGeom prst="rect">
            <a:avLst/>
          </a:prstGeom>
        </p:spPr>
      </p:pic>
      <p:pic>
        <p:nvPicPr>
          <p:cNvPr id="6" name="Picture 5" descr="A couple of men working on a machine&#10;&#10;Description automatically generated">
            <a:extLst>
              <a:ext uri="{FF2B5EF4-FFF2-40B4-BE49-F238E27FC236}">
                <a16:creationId xmlns:a16="http://schemas.microsoft.com/office/drawing/2014/main" id="{44AA6B25-7811-90FA-5351-22A81DD96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-248" r="16729" b="248"/>
          <a:stretch/>
        </p:blipFill>
        <p:spPr>
          <a:xfrm>
            <a:off x="40640" y="17780"/>
            <a:ext cx="8382000" cy="1023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52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7038</TotalTime>
  <Words>944</Words>
  <Application>Microsoft Macintosh PowerPoint</Application>
  <PresentationFormat>Custom</PresentationFormat>
  <Paragraphs>219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Myriad Pro</vt:lpstr>
      <vt:lpstr>Arial</vt:lpstr>
      <vt:lpstr>Calibri</vt:lpstr>
      <vt:lpstr>Heebo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 up,  stay engaged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cp:lastModifiedBy>Aidan Djabarov</cp:lastModifiedBy>
  <cp:revision>80</cp:revision>
  <dcterms:created xsi:type="dcterms:W3CDTF">2006-08-16T00:00:00Z</dcterms:created>
  <dcterms:modified xsi:type="dcterms:W3CDTF">2024-10-01T19:12:51Z</dcterms:modified>
  <dc:identifier>DAEAGfbS5E8</dc:identifier>
</cp:coreProperties>
</file>